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4"/>
  </p:notesMasterIdLst>
  <p:sldIdLst>
    <p:sldId id="284" r:id="rId2"/>
    <p:sldId id="309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4">
          <p15:clr>
            <a:srgbClr val="A4A3A4"/>
          </p15:clr>
        </p15:guide>
        <p15:guide id="2" pos="4550">
          <p15:clr>
            <a:srgbClr val="A4A3A4"/>
          </p15:clr>
        </p15:guide>
        <p15:guide id="3" orient="horz" pos="995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1E2"/>
    <a:srgbClr val="522A33"/>
    <a:srgbClr val="7E3E44"/>
    <a:srgbClr val="60406C"/>
    <a:srgbClr val="DFE1EB"/>
    <a:srgbClr val="402C40"/>
    <a:srgbClr val="122F28"/>
    <a:srgbClr val="2C3F38"/>
    <a:srgbClr val="003029"/>
    <a:srgbClr val="9BB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4" autoAdjust="0"/>
    <p:restoredTop sz="73678" autoAdjust="0"/>
  </p:normalViewPr>
  <p:slideViewPr>
    <p:cSldViewPr snapToGrid="0" snapToObjects="1">
      <p:cViewPr varScale="1">
        <p:scale>
          <a:sx n="111" d="100"/>
          <a:sy n="111" d="100"/>
        </p:scale>
        <p:origin x="1986" y="90"/>
      </p:cViewPr>
      <p:guideLst>
        <p:guide orient="horz" pos="3074"/>
        <p:guide pos="4550"/>
        <p:guide orient="horz" pos="99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7" d="100"/>
        <a:sy n="197" d="100"/>
      </p:scale>
      <p:origin x="0" y="0"/>
    </p:cViewPr>
  </p:sorterViewPr>
  <p:notesViewPr>
    <p:cSldViewPr snapToGrid="0" snapToObjects="1" showGuides="1">
      <p:cViewPr varScale="1">
        <p:scale>
          <a:sx n="109" d="100"/>
          <a:sy n="109" d="100"/>
        </p:scale>
        <p:origin x="406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Webster" userId="7fd1e1c4-89e9-4032-9b02-fe851a0dba97" providerId="ADAL" clId="{195D493E-6AC2-4584-B200-EEFBE24BB6AC}"/>
    <pc:docChg chg="modSld">
      <pc:chgData name="Simon Webster" userId="7fd1e1c4-89e9-4032-9b02-fe851a0dba97" providerId="ADAL" clId="{195D493E-6AC2-4584-B200-EEFBE24BB6AC}" dt="2021-10-01T10:07:33.136" v="1"/>
      <pc:docMkLst>
        <pc:docMk/>
      </pc:docMkLst>
      <pc:sldChg chg="modNotesTx">
        <pc:chgData name="Simon Webster" userId="7fd1e1c4-89e9-4032-9b02-fe851a0dba97" providerId="ADAL" clId="{195D493E-6AC2-4584-B200-EEFBE24BB6AC}" dt="2021-10-01T10:07:29.351" v="0"/>
        <pc:sldMkLst>
          <pc:docMk/>
          <pc:sldMk cId="1391009219" sldId="284"/>
        </pc:sldMkLst>
      </pc:sldChg>
      <pc:sldChg chg="modNotesTx">
        <pc:chgData name="Simon Webster" userId="7fd1e1c4-89e9-4032-9b02-fe851a0dba97" providerId="ADAL" clId="{195D493E-6AC2-4584-B200-EEFBE24BB6AC}" dt="2021-10-01T10:07:33.136" v="1"/>
        <pc:sldMkLst>
          <pc:docMk/>
          <pc:sldMk cId="1096498995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7EED5-8C33-4545-8B63-C4322A7E32A0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1DD6B-D1EF-EC4C-8F93-5F34C02F55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87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Arial"/>
              <a:buNone/>
              <a:tabLst/>
              <a:defRPr/>
            </a:pPr>
            <a:r>
              <a:rPr lang="en-GB" sz="1200" dirty="0"/>
              <a:t>Optional: Add your company logo below the Associate Firm logo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1DD6B-D1EF-EC4C-8F93-5F34C02F55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5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Arial"/>
              <a:buNone/>
              <a:tabLst/>
              <a:defRPr/>
            </a:pPr>
            <a:r>
              <a:rPr lang="en-GB" sz="1200"/>
              <a:t>Optional: Add your company logo below the Associate Firm logo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1DD6B-D1EF-EC4C-8F93-5F34C02F55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E9E1E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70917" y="0"/>
            <a:ext cx="4773083" cy="5143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11" y="2158794"/>
            <a:ext cx="4008565" cy="1101725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000" b="1" i="0">
                <a:solidFill>
                  <a:srgbClr val="402C40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211" y="3260519"/>
            <a:ext cx="4028193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60406C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0030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370917" y="0"/>
            <a:ext cx="4773083" cy="51434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211" y="2158794"/>
            <a:ext cx="4008565" cy="1101725"/>
          </a:xfrm>
        </p:spPr>
        <p:txBody>
          <a:bodyPr>
            <a:normAutofit/>
          </a:bodyPr>
          <a:lstStyle>
            <a:lvl1pPr algn="l">
              <a:lnSpc>
                <a:spcPct val="80000"/>
              </a:lnSpc>
              <a:defRPr sz="3000" b="1" i="0">
                <a:solidFill>
                  <a:srgbClr val="D8E9E8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</a:t>
            </a:r>
            <a:r>
              <a:rPr lang="en-GB" dirty="0" err="1"/>
              <a:t>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211" y="3260519"/>
            <a:ext cx="4028193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D8E9E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5BDC-4B07-1249-ADEC-1F489F071B50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57FC-3DD2-9344-9691-A52CE4A041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5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9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871FC1A8-4DFE-F440-9401-3B46AB7F89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10332" r="10332"/>
          <a:stretch/>
        </p:blipFill>
        <p:spPr>
          <a:xfrm>
            <a:off x="1855695" y="0"/>
            <a:ext cx="7288306" cy="5143499"/>
          </a:xfr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2915B91-AE3A-3848-A484-97676D7A274C}"/>
              </a:ext>
            </a:extLst>
          </p:cNvPr>
          <p:cNvSpPr/>
          <p:nvPr/>
        </p:nvSpPr>
        <p:spPr>
          <a:xfrm>
            <a:off x="1857282" y="0"/>
            <a:ext cx="7286718" cy="5143500"/>
          </a:xfrm>
          <a:prstGeom prst="rect">
            <a:avLst/>
          </a:prstGeom>
          <a:gradFill flip="none" rotWithShape="1">
            <a:gsLst>
              <a:gs pos="0">
                <a:srgbClr val="E9E1E2"/>
              </a:gs>
              <a:gs pos="100000">
                <a:schemeClr val="bg1">
                  <a:lumMod val="40000"/>
                  <a:lumOff val="60000"/>
                  <a:alpha val="1000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752" y="230458"/>
            <a:ext cx="4066128" cy="168613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522A33"/>
                </a:solidFill>
              </a:rPr>
              <a:t>Stronger</a:t>
            </a:r>
            <a:r>
              <a:rPr lang="en-US" sz="5400" dirty="0"/>
              <a:t> </a:t>
            </a:r>
            <a:r>
              <a:rPr lang="en-US" sz="5400" dirty="0">
                <a:solidFill>
                  <a:srgbClr val="7E3E44"/>
                </a:solidFill>
              </a:rPr>
              <a:t>together</a:t>
            </a:r>
          </a:p>
        </p:txBody>
      </p:sp>
      <p:sp>
        <p:nvSpPr>
          <p:cNvPr id="14" name="Subtitle 4">
            <a:extLst>
              <a:ext uri="{FF2B5EF4-FFF2-40B4-BE49-F238E27FC236}">
                <a16:creationId xmlns:a16="http://schemas.microsoft.com/office/drawing/2014/main" id="{1F377D9D-DB13-6944-898A-E4CEBE29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2752" y="2870495"/>
            <a:ext cx="4919379" cy="1579128"/>
          </a:xfrm>
        </p:spPr>
        <p:txBody>
          <a:bodyPr>
            <a:noAutofit/>
          </a:bodyPr>
          <a:lstStyle/>
          <a:p>
            <a:pPr>
              <a:lnSpc>
                <a:spcPts val="1500"/>
              </a:lnSpc>
              <a:spcBef>
                <a:spcPts val="1200"/>
              </a:spcBef>
            </a:pPr>
            <a:r>
              <a:rPr lang="en-GB" sz="1400" dirty="0">
                <a:solidFill>
                  <a:srgbClr val="7E3E44"/>
                </a:solidFill>
              </a:rPr>
              <a:t>Together we are striving to build public trust in </a:t>
            </a:r>
            <a:br>
              <a:rPr lang="en-GB" sz="1400" dirty="0">
                <a:solidFill>
                  <a:srgbClr val="7E3E44"/>
                </a:solidFill>
              </a:rPr>
            </a:br>
            <a:r>
              <a:rPr lang="en-GB" sz="1400" dirty="0">
                <a:solidFill>
                  <a:srgbClr val="7E3E44"/>
                </a:solidFill>
              </a:rPr>
              <a:t>financial services and elevate the importance and </a:t>
            </a:r>
            <a:br>
              <a:rPr lang="en-GB" sz="1400" dirty="0">
                <a:solidFill>
                  <a:srgbClr val="7E3E44"/>
                </a:solidFill>
              </a:rPr>
            </a:br>
            <a:r>
              <a:rPr lang="en-GB" sz="1400" dirty="0">
                <a:solidFill>
                  <a:srgbClr val="7E3E44"/>
                </a:solidFill>
              </a:rPr>
              <a:t>value of financial wellbeing through regulated </a:t>
            </a:r>
            <a:br>
              <a:rPr lang="en-GB" sz="1400" dirty="0">
                <a:solidFill>
                  <a:srgbClr val="7E3E44"/>
                </a:solidFill>
              </a:rPr>
            </a:br>
            <a:r>
              <a:rPr lang="en-GB" sz="1400" dirty="0">
                <a:solidFill>
                  <a:srgbClr val="7E3E44"/>
                </a:solidFill>
              </a:rPr>
              <a:t>personal finance and investment advice.</a:t>
            </a:r>
          </a:p>
          <a:p>
            <a:pPr>
              <a:lnSpc>
                <a:spcPts val="1500"/>
              </a:lnSpc>
              <a:spcBef>
                <a:spcPts val="1200"/>
              </a:spcBef>
            </a:pPr>
            <a:r>
              <a:rPr lang="en-GB" sz="1400" dirty="0">
                <a:solidFill>
                  <a:srgbClr val="7E3E44"/>
                </a:solidFill>
              </a:rPr>
              <a:t>We achieve this through our voluntary adoption </a:t>
            </a:r>
            <a:br>
              <a:rPr lang="en-GB" sz="1400" dirty="0">
                <a:solidFill>
                  <a:srgbClr val="7E3E44"/>
                </a:solidFill>
              </a:rPr>
            </a:br>
            <a:r>
              <a:rPr lang="en-GB" sz="1400" dirty="0">
                <a:solidFill>
                  <a:srgbClr val="7E3E44"/>
                </a:solidFill>
              </a:rPr>
              <a:t>of eight core principles.</a:t>
            </a:r>
          </a:p>
        </p:txBody>
      </p:sp>
      <p:sp>
        <p:nvSpPr>
          <p:cNvPr id="16" name="Subtitle 4">
            <a:extLst>
              <a:ext uri="{FF2B5EF4-FFF2-40B4-BE49-F238E27FC236}">
                <a16:creationId xmlns:a16="http://schemas.microsoft.com/office/drawing/2014/main" id="{2A2165CE-50EB-C642-9B2F-A6334454B041}"/>
              </a:ext>
            </a:extLst>
          </p:cNvPr>
          <p:cNvSpPr txBox="1">
            <a:spLocks/>
          </p:cNvSpPr>
          <p:nvPr/>
        </p:nvSpPr>
        <p:spPr>
          <a:xfrm>
            <a:off x="2022752" y="1955674"/>
            <a:ext cx="4919379" cy="914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rgbClr val="60406C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lang="en-GB" sz="1600" dirty="0">
                <a:solidFill>
                  <a:srgbClr val="7E3E44"/>
                </a:solidFill>
              </a:rPr>
              <a:t>Being an Associate Firm means we are publicly aligned with the Personal Finance Society, the professional body for the financial planning sector.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E52D01-4477-F541-9476-70639125787E}"/>
              </a:ext>
            </a:extLst>
          </p:cNvPr>
          <p:cNvSpPr txBox="1"/>
          <p:nvPr/>
        </p:nvSpPr>
        <p:spPr>
          <a:xfrm>
            <a:off x="362350" y="4635669"/>
            <a:ext cx="40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7E3E44"/>
                </a:solidFill>
              </a:rPr>
              <a:t>Discover more at: </a:t>
            </a:r>
            <a:r>
              <a:rPr lang="en-GB" sz="1600" b="1" dirty="0" err="1">
                <a:solidFill>
                  <a:srgbClr val="522A33"/>
                </a:solidFill>
              </a:rPr>
              <a:t>thepfs.org</a:t>
            </a:r>
            <a:r>
              <a:rPr lang="en-GB" sz="1600" b="1" dirty="0">
                <a:solidFill>
                  <a:srgbClr val="522A33"/>
                </a:solidFill>
              </a:rPr>
              <a:t>/</a:t>
            </a:r>
            <a:r>
              <a:rPr lang="en-GB" sz="1600" b="1" dirty="0" err="1">
                <a:solidFill>
                  <a:srgbClr val="522A33"/>
                </a:solidFill>
              </a:rPr>
              <a:t>associatefirm</a:t>
            </a:r>
            <a:endParaRPr lang="en-US" dirty="0">
              <a:solidFill>
                <a:srgbClr val="522A33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9163AD7-FECF-BA48-9F74-330FAF4D94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174"/>
          <a:stretch/>
        </p:blipFill>
        <p:spPr>
          <a:xfrm>
            <a:off x="401898" y="169277"/>
            <a:ext cx="1086244" cy="186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00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871FC1A8-4DFE-F440-9401-3B46AB7F89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52802" r="11676"/>
          <a:stretch/>
        </p:blipFill>
        <p:spPr>
          <a:xfrm>
            <a:off x="5880847" y="0"/>
            <a:ext cx="3263154" cy="5143499"/>
          </a:xfrm>
        </p:spPr>
      </p:pic>
      <p:sp>
        <p:nvSpPr>
          <p:cNvPr id="14" name="Subtitle 4">
            <a:extLst>
              <a:ext uri="{FF2B5EF4-FFF2-40B4-BE49-F238E27FC236}">
                <a16:creationId xmlns:a16="http://schemas.microsoft.com/office/drawing/2014/main" id="{1F377D9D-DB13-6944-898A-E4CEBE291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759" y="1292693"/>
            <a:ext cx="4085730" cy="3386884"/>
          </a:xfrm>
        </p:spPr>
        <p:txBody>
          <a:bodyPr>
            <a:noAutofit/>
          </a:bodyPr>
          <a:lstStyle/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Act in the best interests of clients, using a customer charter to aid transparency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Demonstrate integrity, probity and fairness by aligning with the code of  professional ethics and conduct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Comply with the spirit as well as rules of regulation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Comply with the spirit as well as the rules of employment law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Invest in your people by funding a policy of ongoing training &amp; professional development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Operate a clear diversity &amp; inclusion policy, for both your staff and clients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Operate a policy of corporate social responsibility</a:t>
            </a:r>
          </a:p>
          <a:p>
            <a:pPr marL="228600" indent="-228600">
              <a:lnSpc>
                <a:spcPts val="14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200" dirty="0">
                <a:solidFill>
                  <a:srgbClr val="7E3E44"/>
                </a:solidFill>
              </a:rPr>
              <a:t>Adhere to transparent governance standards </a:t>
            </a:r>
            <a:br>
              <a:rPr lang="en-GB" sz="1200" dirty="0">
                <a:solidFill>
                  <a:srgbClr val="7E3E44"/>
                </a:solidFill>
              </a:rPr>
            </a:br>
            <a:r>
              <a:rPr lang="en-GB" sz="1200" dirty="0">
                <a:solidFill>
                  <a:srgbClr val="7E3E44"/>
                </a:solidFill>
              </a:rPr>
              <a:t>and processes.</a:t>
            </a:r>
            <a:br>
              <a:rPr lang="en-GB" sz="1200" dirty="0"/>
            </a:br>
            <a:endParaRPr lang="en-GB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856DB8-A0CD-264E-9C0E-B6FC7DB3C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759" y="351161"/>
            <a:ext cx="4008565" cy="877533"/>
          </a:xfrm>
        </p:spPr>
        <p:txBody>
          <a:bodyPr>
            <a:noAutofit/>
          </a:bodyPr>
          <a:lstStyle/>
          <a:p>
            <a:r>
              <a:rPr lang="en-GB" sz="2200" dirty="0">
                <a:solidFill>
                  <a:srgbClr val="7E3E44"/>
                </a:solidFill>
              </a:rPr>
              <a:t>The eight core principles of being an Associate Firm</a:t>
            </a:r>
            <a:endParaRPr lang="en-US" sz="2200" dirty="0">
              <a:solidFill>
                <a:srgbClr val="7E3E44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7719693-FE27-7246-B0B1-CB13F1CAEC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174"/>
          <a:stretch/>
        </p:blipFill>
        <p:spPr>
          <a:xfrm>
            <a:off x="350623" y="233611"/>
            <a:ext cx="852613" cy="146071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15DC920-82FA-D642-8285-F0C5D2104F42}"/>
              </a:ext>
            </a:extLst>
          </p:cNvPr>
          <p:cNvSpPr txBox="1"/>
          <p:nvPr/>
        </p:nvSpPr>
        <p:spPr>
          <a:xfrm>
            <a:off x="362350" y="4635669"/>
            <a:ext cx="4008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7E3E44"/>
                </a:solidFill>
              </a:rPr>
              <a:t>Discover more at: </a:t>
            </a:r>
            <a:r>
              <a:rPr lang="en-GB" sz="1600" b="1" dirty="0" err="1">
                <a:solidFill>
                  <a:srgbClr val="522A33"/>
                </a:solidFill>
              </a:rPr>
              <a:t>thepfs.org</a:t>
            </a:r>
            <a:r>
              <a:rPr lang="en-GB" sz="1600" b="1" dirty="0">
                <a:solidFill>
                  <a:srgbClr val="522A33"/>
                </a:solidFill>
              </a:rPr>
              <a:t>/</a:t>
            </a:r>
            <a:r>
              <a:rPr lang="en-GB" sz="1600" b="1" dirty="0" err="1">
                <a:solidFill>
                  <a:srgbClr val="522A33"/>
                </a:solidFill>
              </a:rPr>
              <a:t>associatefirm</a:t>
            </a:r>
            <a:endParaRPr lang="en-US" dirty="0">
              <a:solidFill>
                <a:srgbClr val="522A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989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0</TotalTime>
  <Words>219</Words>
  <Application>Microsoft Office PowerPoint</Application>
  <PresentationFormat>On-screen Show (16:9)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Stronger together</vt:lpstr>
      <vt:lpstr>The eight core principles of being an Associate Firm</vt:lpstr>
    </vt:vector>
  </TitlesOfParts>
  <Company>Cohesion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Seat Three</dc:creator>
  <cp:lastModifiedBy>Simon Webster</cp:lastModifiedBy>
  <cp:revision>179</cp:revision>
  <dcterms:created xsi:type="dcterms:W3CDTF">2017-07-17T11:04:18Z</dcterms:created>
  <dcterms:modified xsi:type="dcterms:W3CDTF">2021-10-01T10:07:34Z</dcterms:modified>
</cp:coreProperties>
</file>