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8" r:id="rId2"/>
    <p:sldId id="263" r:id="rId3"/>
    <p:sldId id="296" r:id="rId4"/>
    <p:sldId id="316" r:id="rId5"/>
    <p:sldId id="272" r:id="rId6"/>
    <p:sldId id="271" r:id="rId7"/>
    <p:sldId id="309" r:id="rId8"/>
    <p:sldId id="300" r:id="rId9"/>
    <p:sldId id="282" r:id="rId10"/>
    <p:sldId id="301" r:id="rId11"/>
    <p:sldId id="283" r:id="rId12"/>
    <p:sldId id="302" r:id="rId13"/>
    <p:sldId id="285" r:id="rId14"/>
    <p:sldId id="303" r:id="rId15"/>
    <p:sldId id="284" r:id="rId16"/>
    <p:sldId id="304" r:id="rId17"/>
    <p:sldId id="286" r:id="rId18"/>
    <p:sldId id="295" r:id="rId19"/>
    <p:sldId id="361" r:id="rId20"/>
    <p:sldId id="30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0" d="100"/>
          <a:sy n="110"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FF7AE-F544-420B-8B13-55CB2911E618}" type="datetimeFigureOut">
              <a:rPr lang="en-GB" smtClean="0"/>
              <a:t>09/09/2019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F782A-95BC-422A-BE1B-05681A2B2409}" type="slidenum">
              <a:rPr lang="en-GB" smtClean="0"/>
              <a:t>‹#›</a:t>
            </a:fld>
            <a:endParaRPr lang="en-GB"/>
          </a:p>
        </p:txBody>
      </p:sp>
    </p:spTree>
    <p:extLst>
      <p:ext uri="{BB962C8B-B14F-4D97-AF65-F5344CB8AC3E}">
        <p14:creationId xmlns:p14="http://schemas.microsoft.com/office/powerpoint/2010/main" val="3963661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9AA1AC4-936E-439A-951A-1A6E3CD4C7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F08EC404-DC46-49B3-8574-A0555744B53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Introduction of yourself and the session.</a:t>
            </a:r>
          </a:p>
          <a:p>
            <a:endParaRPr lang="en-GB" altLang="en-US"/>
          </a:p>
          <a:p>
            <a:r>
              <a:rPr lang="en-GB" altLang="en-US"/>
              <a:t>My name is….I work for….today I am also here representing the Personal Finance Society.  This is the membership organisation for people who work within this profession.</a:t>
            </a:r>
          </a:p>
          <a:p>
            <a:endParaRPr lang="en-GB" altLang="en-US"/>
          </a:p>
          <a:p>
            <a:endParaRPr lang="en-GB" altLang="en-US"/>
          </a:p>
          <a:p>
            <a:r>
              <a:rPr lang="en-GB" altLang="en-US"/>
              <a:t>Today you are going to ‘Discover fortunes’ and take on the role of a financial planner/advisor.  Does anyone know what a financial planner does?</a:t>
            </a:r>
          </a:p>
          <a:p>
            <a:r>
              <a:rPr lang="en-GB" altLang="en-US"/>
              <a:t>.</a:t>
            </a:r>
          </a:p>
          <a:p>
            <a:r>
              <a:rPr lang="en-GB" altLang="en-US"/>
              <a:t>.</a:t>
            </a:r>
          </a:p>
          <a:p>
            <a:r>
              <a:rPr lang="en-GB" altLang="en-US"/>
              <a:t>.</a:t>
            </a:r>
          </a:p>
          <a:p>
            <a:r>
              <a:rPr lang="en-GB" altLang="en-US"/>
              <a:t>Allow students to reply (do not wait for too long) and provide an example of what a financial planner does and how might go to one.  Feel free to use your own experience.</a:t>
            </a:r>
          </a:p>
          <a:p>
            <a:endParaRPr lang="en-GB" altLang="en-US"/>
          </a:p>
          <a:p>
            <a:endParaRPr lang="en-GB" altLang="en-US"/>
          </a:p>
        </p:txBody>
      </p:sp>
      <p:sp>
        <p:nvSpPr>
          <p:cNvPr id="16388" name="Slide Number Placeholder 3">
            <a:extLst>
              <a:ext uri="{FF2B5EF4-FFF2-40B4-BE49-F238E27FC236}">
                <a16:creationId xmlns:a16="http://schemas.microsoft.com/office/drawing/2014/main" id="{A0F2854C-533F-412E-B4B1-46A6EB08AFE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1D32128-462B-4CD3-8C76-67FA2EDBBC36}" type="slidenum">
              <a:rPr lang="en-GB" altLang="en-US" smtClean="0"/>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393BB062-2AF7-4D5E-B537-F72026A115E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D69AEC8-3567-4E0F-B7EB-B5B73DB1EB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Repeat process from Sherene..</a:t>
            </a:r>
          </a:p>
          <a:p>
            <a:endParaRPr lang="en-GB" altLang="en-US"/>
          </a:p>
          <a:p>
            <a:r>
              <a:rPr lang="en-GB" altLang="en-US"/>
              <a:t>URL Link: https://www.youtube.com/watch?v=cfdVfTCKgcM </a:t>
            </a:r>
          </a:p>
        </p:txBody>
      </p:sp>
      <p:sp>
        <p:nvSpPr>
          <p:cNvPr id="34820" name="Slide Number Placeholder 3">
            <a:extLst>
              <a:ext uri="{FF2B5EF4-FFF2-40B4-BE49-F238E27FC236}">
                <a16:creationId xmlns:a16="http://schemas.microsoft.com/office/drawing/2014/main" id="{A5EC9ADA-4F29-4515-8785-591A356E58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484DA10-EE39-4D7D-9AA0-9E4FDDEB1322}" type="slidenum">
              <a:rPr lang="en-GB" altLang="en-US" smtClean="0"/>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8EA9BC84-805C-43C6-AC75-9D229BC45A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382C8017-A9BC-4701-83E9-5EECB01F89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Introduce answer</a:t>
            </a:r>
          </a:p>
          <a:p>
            <a:endParaRPr lang="en-GB" altLang="en-US"/>
          </a:p>
          <a:p>
            <a:r>
              <a:rPr lang="en-GB" altLang="en-US" b="1"/>
              <a:t>VOLUNTEER TIP: Aruna was a risky character from the video.  She liked to play poker at university and shows little fear for taking risks.</a:t>
            </a:r>
          </a:p>
          <a:p>
            <a:endParaRPr lang="en-GB" altLang="en-US"/>
          </a:p>
          <a:p>
            <a:r>
              <a:rPr lang="en-GB" altLang="en-US"/>
              <a:t>Reveal answers and provide some explanation (see notes)</a:t>
            </a:r>
            <a:endParaRPr lang="en-GB" altLang="en-US" b="1"/>
          </a:p>
          <a:p>
            <a:endParaRPr lang="en-GB" altLang="en-US"/>
          </a:p>
        </p:txBody>
      </p:sp>
      <p:sp>
        <p:nvSpPr>
          <p:cNvPr id="36868" name="Slide Number Placeholder 3">
            <a:extLst>
              <a:ext uri="{FF2B5EF4-FFF2-40B4-BE49-F238E27FC236}">
                <a16:creationId xmlns:a16="http://schemas.microsoft.com/office/drawing/2014/main" id="{5079DB83-8CD3-4C3A-A892-82223135D9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C515393-3213-492E-93C0-48C381E49927}" type="slidenum">
              <a:rPr lang="en-GB" altLang="en-US" smtClean="0"/>
              <a:pPr/>
              <a:t>11</a:t>
            </a:fld>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2EBBE8A-54B3-4E4F-B0DC-CAC64EE292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A96A113-8AD5-4C77-A894-96958E5D92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Show Melvin video</a:t>
            </a:r>
          </a:p>
          <a:p>
            <a:endParaRPr lang="en-GB" altLang="en-US"/>
          </a:p>
          <a:p>
            <a:r>
              <a:rPr lang="en-GB" altLang="en-US" b="1"/>
              <a:t>N.B. Melvin has a quiet voice so, volume must be turned up for this.</a:t>
            </a:r>
          </a:p>
          <a:p>
            <a:endParaRPr lang="en-GB" altLang="en-US" b="1"/>
          </a:p>
          <a:p>
            <a:r>
              <a:rPr lang="en-GB" altLang="en-US" b="1"/>
              <a:t>URL Link: https://www.youtube.com/watch?v=bkOauR2uZCA </a:t>
            </a:r>
          </a:p>
        </p:txBody>
      </p:sp>
      <p:sp>
        <p:nvSpPr>
          <p:cNvPr id="38916" name="Slide Number Placeholder 3">
            <a:extLst>
              <a:ext uri="{FF2B5EF4-FFF2-40B4-BE49-F238E27FC236}">
                <a16:creationId xmlns:a16="http://schemas.microsoft.com/office/drawing/2014/main" id="{535C4831-4D52-4609-8AAF-F53EDAB1AAB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138B12E-2929-4648-B5F4-FD9ACFAC1FC1}" type="slidenum">
              <a:rPr lang="en-GB" altLang="en-US" smtClean="0"/>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716C39FA-3293-463A-8236-BF6BA8BFBE3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26657C02-09A8-4B0E-9CA8-21067F35257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a:p>
            <a:r>
              <a:rPr lang="en-GB" altLang="en-US" b="1"/>
              <a:t>VOLUNTEER TIP: </a:t>
            </a:r>
            <a:r>
              <a:rPr lang="en-GB" altLang="en-US"/>
              <a:t>His main priority is his family which lends itself to being a defender</a:t>
            </a:r>
          </a:p>
          <a:p>
            <a:endParaRPr lang="en-GB" altLang="en-US"/>
          </a:p>
          <a:p>
            <a:r>
              <a:rPr lang="en-GB" altLang="en-US"/>
              <a:t>Reveal answers and provide some explanation (see notes)</a:t>
            </a:r>
            <a:endParaRPr lang="en-GB" altLang="en-US" b="1"/>
          </a:p>
          <a:p>
            <a:endParaRPr lang="en-GB" altLang="en-US"/>
          </a:p>
          <a:p>
            <a:endParaRPr lang="en-GB" altLang="en-US"/>
          </a:p>
        </p:txBody>
      </p:sp>
      <p:sp>
        <p:nvSpPr>
          <p:cNvPr id="40964" name="Slide Number Placeholder 3">
            <a:extLst>
              <a:ext uri="{FF2B5EF4-FFF2-40B4-BE49-F238E27FC236}">
                <a16:creationId xmlns:a16="http://schemas.microsoft.com/office/drawing/2014/main" id="{5D1DA513-7A04-48EC-A4DF-DCE111CC8B3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7C500E89-531B-4383-BDF1-08C4EA4F02FE}" type="slidenum">
              <a:rPr lang="en-GB" altLang="en-US" smtClean="0"/>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29FFE97-1CCD-4A06-97C6-26CB881329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9433DA65-72E1-4353-95B1-9ED1993901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Show video and allow 7-10 minutes discussion time.</a:t>
            </a:r>
          </a:p>
          <a:p>
            <a:endParaRPr lang="en-GB" altLang="en-US"/>
          </a:p>
          <a:p>
            <a:r>
              <a:rPr lang="en-GB" altLang="en-US"/>
              <a:t>URL link: https://www.youtube.com/watch?v=obW5tQPVg6o</a:t>
            </a:r>
          </a:p>
        </p:txBody>
      </p:sp>
      <p:sp>
        <p:nvSpPr>
          <p:cNvPr id="43012" name="Slide Number Placeholder 3">
            <a:extLst>
              <a:ext uri="{FF2B5EF4-FFF2-40B4-BE49-F238E27FC236}">
                <a16:creationId xmlns:a16="http://schemas.microsoft.com/office/drawing/2014/main" id="{BB508598-9D69-459A-9594-3AC0AA96D7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F844A21C-EF43-4497-8AA9-7291E2094F79}" type="slidenum">
              <a:rPr lang="en-GB" altLang="en-US" smtClean="0"/>
              <a:pPr/>
              <a:t>14</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85CAB90-D703-473A-B258-FB96D101F5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2A56BAA-327F-4AD6-96F2-2443BCECB1F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Final animations</a:t>
            </a:r>
          </a:p>
          <a:p>
            <a:endParaRPr lang="en-GB" altLang="en-US"/>
          </a:p>
          <a:p>
            <a:r>
              <a:rPr lang="en-GB" altLang="en-US" b="1"/>
              <a:t>STUDENT TIP: Remember that not all baskets need to be filled.  Make sure you debate and justify each of the financial options for this last one</a:t>
            </a:r>
          </a:p>
          <a:p>
            <a:endParaRPr lang="en-GB" altLang="en-US" b="1"/>
          </a:p>
          <a:p>
            <a:r>
              <a:rPr lang="en-GB" altLang="en-US" b="1"/>
              <a:t>URL Link: https://www.youtube.com/watch?v=LmfBH1xKHMQ</a:t>
            </a:r>
          </a:p>
        </p:txBody>
      </p:sp>
      <p:sp>
        <p:nvSpPr>
          <p:cNvPr id="46084" name="Slide Number Placeholder 3">
            <a:extLst>
              <a:ext uri="{FF2B5EF4-FFF2-40B4-BE49-F238E27FC236}">
                <a16:creationId xmlns:a16="http://schemas.microsoft.com/office/drawing/2014/main" id="{473E1F82-5DC7-4F9C-8DD1-37D3390C60D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A73652E5-A5D1-46A7-9535-14A0CF67A65B}" type="slidenum">
              <a:rPr lang="en-GB" altLang="en-US" smtClean="0"/>
              <a:pPr/>
              <a:t>16</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8A9B076-3765-4D09-88A3-8953F6FECAF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6C31CCC3-C421-4D0A-9C03-F131F1BD11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Reveal answers.</a:t>
            </a:r>
          </a:p>
          <a:p>
            <a:endParaRPr lang="en-GB" altLang="en-US"/>
          </a:p>
          <a:p>
            <a:r>
              <a:rPr lang="en-GB" altLang="en-US"/>
              <a:t>High risk takers. </a:t>
            </a:r>
          </a:p>
          <a:p>
            <a:endParaRPr lang="en-GB" altLang="en-US"/>
          </a:p>
          <a:p>
            <a:r>
              <a:rPr lang="en-GB" altLang="en-US"/>
              <a:t>“You win some, you lose some”</a:t>
            </a:r>
          </a:p>
          <a:p>
            <a:endParaRPr lang="en-GB" altLang="en-US"/>
          </a:p>
          <a:p>
            <a:r>
              <a:rPr lang="en-GB" altLang="en-US"/>
              <a:t>No need for protection or pension.  Everyone needs accessible cash reserves to cover unforeseen expenses.  They are open to opportunities for investment wherever they arise.</a:t>
            </a:r>
          </a:p>
        </p:txBody>
      </p:sp>
      <p:sp>
        <p:nvSpPr>
          <p:cNvPr id="48132" name="Slide Number Placeholder 3">
            <a:extLst>
              <a:ext uri="{FF2B5EF4-FFF2-40B4-BE49-F238E27FC236}">
                <a16:creationId xmlns:a16="http://schemas.microsoft.com/office/drawing/2014/main" id="{21FDA6D8-001B-4144-ACD7-9CA743F681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CBF44A0-0589-492F-B45F-2AFFB7FB8EBD}" type="slidenum">
              <a:rPr lang="en-GB" altLang="en-US" smtClean="0"/>
              <a:pPr/>
              <a:t>17</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B39B033B-8FB2-4804-8556-4911B0278A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CC017699-13FE-43E4-961D-BA62DE25370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Before revealing scores, talk through learning outcomes.</a:t>
            </a:r>
          </a:p>
        </p:txBody>
      </p:sp>
      <p:sp>
        <p:nvSpPr>
          <p:cNvPr id="50180" name="Slide Number Placeholder 3">
            <a:extLst>
              <a:ext uri="{FF2B5EF4-FFF2-40B4-BE49-F238E27FC236}">
                <a16:creationId xmlns:a16="http://schemas.microsoft.com/office/drawing/2014/main" id="{C7840791-351B-4123-BCC7-6A42F72D91F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2A7FFC0-14F1-482C-A658-23B61AC850AA}" type="slidenum">
              <a:rPr lang="en-GB" altLang="en-US" smtClean="0"/>
              <a:pPr/>
              <a:t>18</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2FD6C2C3-F3CF-4AAC-BC9A-8929C79180E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BF21F1C-8904-48F6-91DD-46D0235F00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Students are encouraged to find out more about personal finance should they wish especially if they are interested in the careers side of things as they can sign up and become student discover members.  Please leave this slide up at the end for those interested in this to sign up online independently.  Students must be 16+ to apply.</a:t>
            </a:r>
          </a:p>
        </p:txBody>
      </p:sp>
      <p:sp>
        <p:nvSpPr>
          <p:cNvPr id="52228" name="Slide Number Placeholder 3">
            <a:extLst>
              <a:ext uri="{FF2B5EF4-FFF2-40B4-BE49-F238E27FC236}">
                <a16:creationId xmlns:a16="http://schemas.microsoft.com/office/drawing/2014/main" id="{5B5CF0C4-C798-4A4D-BE3C-D7814C1DB1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77E5D75-21BF-4FAC-97A8-3775F73111E0}" type="slidenum">
              <a:rPr lang="en-GB" altLang="en-US" smtClean="0"/>
              <a:pPr/>
              <a:t>19</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A3F24644-11A4-4AD7-A22A-A1A913EB66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CD0428ED-A9FC-4B90-A901-62DB6F0D79B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Reveal winners and take any questions…</a:t>
            </a:r>
          </a:p>
        </p:txBody>
      </p:sp>
      <p:sp>
        <p:nvSpPr>
          <p:cNvPr id="54276" name="Slide Number Placeholder 3">
            <a:extLst>
              <a:ext uri="{FF2B5EF4-FFF2-40B4-BE49-F238E27FC236}">
                <a16:creationId xmlns:a16="http://schemas.microsoft.com/office/drawing/2014/main" id="{C790B0E9-5BBC-4FD6-9C92-6BCF2F5531E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E9B767D4-F872-4AA4-BEA5-0A84C19A459A}" type="slidenum">
              <a:rPr lang="en-GB" altLang="en-US" smtClean="0"/>
              <a:pPr/>
              <a:t>20</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95FCEC8-1CB0-4B15-AE35-E444758A761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5089D410-47CC-4AA3-AAFC-AAFF5E42F23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Just like any lesson, there are a set of learning objectives for students taking part in a discover fortunes session.</a:t>
            </a:r>
          </a:p>
          <a:p>
            <a:endParaRPr lang="en-GB" altLang="en-US"/>
          </a:p>
          <a:p>
            <a:r>
              <a:rPr lang="en-GB" altLang="en-US"/>
              <a:t>There are 4 main objectives today which are…</a:t>
            </a:r>
          </a:p>
          <a:p>
            <a:endParaRPr lang="en-GB" altLang="en-US"/>
          </a:p>
          <a:p>
            <a:r>
              <a:rPr lang="en-GB" altLang="en-US" b="1"/>
              <a:t>VOLUNTEER TIP: </a:t>
            </a:r>
            <a:r>
              <a:rPr lang="en-GB" altLang="en-US"/>
              <a:t>Another interesting point is that this type of game can often be used in assessment centre days.  Students generally do not know what these are.  Assessment days are when you have got passed your initial application for a job and you find yourself in a room with another 10-20 other people going for the same role.  By playing such a game, employers can assess your soft skills.  These include: communication, teamwork, listening, persuasion, decision making, leadership etc.  From this, a decision can be taken as to whether or not you continue for interview with the company. </a:t>
            </a:r>
          </a:p>
        </p:txBody>
      </p:sp>
      <p:sp>
        <p:nvSpPr>
          <p:cNvPr id="18436" name="Slide Number Placeholder 3">
            <a:extLst>
              <a:ext uri="{FF2B5EF4-FFF2-40B4-BE49-F238E27FC236}">
                <a16:creationId xmlns:a16="http://schemas.microsoft.com/office/drawing/2014/main" id="{3F926308-85DD-466E-A6C8-24A93A5B94D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C4B52F9F-920B-43D6-A794-D816FC176490}" type="slidenum">
              <a:rPr lang="en-GB" altLang="en-US" smtClean="0"/>
              <a:pPr/>
              <a:t>2</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51E0F55-D073-4B2F-9B40-E86D4CF351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F2ADE14E-4F2A-4DE9-B42D-B37A598FC4D3}"/>
              </a:ext>
            </a:extLst>
          </p:cNvPr>
          <p:cNvSpPr>
            <a:spLocks noGrp="1"/>
          </p:cNvSpPr>
          <p:nvPr>
            <p:ph type="body" idx="1"/>
          </p:nvPr>
        </p:nvSpPr>
        <p:spPr/>
        <p:txBody>
          <a:bodyPr/>
          <a:lstStyle/>
          <a:p>
            <a:pPr>
              <a:defRPr/>
            </a:pPr>
            <a:r>
              <a:rPr lang="en-GB" dirty="0"/>
              <a:t>Introduction of the UK finance sector:</a:t>
            </a:r>
          </a:p>
          <a:p>
            <a:pPr marL="171450" indent="-171450">
              <a:buFontTx/>
              <a:buChar char="-"/>
              <a:defRPr/>
            </a:pPr>
            <a:r>
              <a:rPr lang="en-GB" dirty="0"/>
              <a:t>7% contribution £124.2 billion </a:t>
            </a:r>
          </a:p>
          <a:p>
            <a:pPr marL="171450" indent="-171450">
              <a:buFontTx/>
              <a:buChar char="-"/>
              <a:defRPr/>
            </a:pPr>
            <a:r>
              <a:rPr lang="en-GB" dirty="0"/>
              <a:t>1 million people in jobs directly relating to financial services and the further 1 million in support roles (marketing, accounts, management, it, legal, sales, admin etc..)</a:t>
            </a:r>
          </a:p>
          <a:p>
            <a:pPr marL="171450" indent="-171450">
              <a:buFontTx/>
              <a:buChar char="-"/>
              <a:defRPr/>
            </a:pPr>
            <a:r>
              <a:rPr lang="en-GB" dirty="0"/>
              <a:t>Huge range of job opportunities to school leavers looking at an alternative to university.  Apprenticeship openings (link towards the end of </a:t>
            </a:r>
            <a:r>
              <a:rPr lang="en-GB" dirty="0" err="1"/>
              <a:t>powerpoint</a:t>
            </a:r>
            <a:r>
              <a:rPr lang="en-GB" dirty="0"/>
              <a:t>).</a:t>
            </a:r>
          </a:p>
          <a:p>
            <a:pPr marL="171450" indent="-171450">
              <a:buFontTx/>
              <a:buChar char="-"/>
              <a:defRPr/>
            </a:pPr>
            <a:r>
              <a:rPr lang="en-GB" dirty="0"/>
              <a:t>Estimated salaries.  If students are motivated by money, could sector to work in.</a:t>
            </a:r>
          </a:p>
        </p:txBody>
      </p:sp>
      <p:sp>
        <p:nvSpPr>
          <p:cNvPr id="20484" name="Slide Number Placeholder 3">
            <a:extLst>
              <a:ext uri="{FF2B5EF4-FFF2-40B4-BE49-F238E27FC236}">
                <a16:creationId xmlns:a16="http://schemas.microsoft.com/office/drawing/2014/main" id="{AEEF0C80-BB40-4202-AA26-1B354B5FA7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588A9E8A-82D2-4853-B8A2-04976F14BC66}" type="slidenum">
              <a:rPr lang="en-GB" altLang="en-US" smtClean="0"/>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E9A0A4E-F652-4AF9-ADF5-1DF1DC8408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BDE11C81-05E6-445E-AC38-E52E46C842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Play the video on financial planning.  </a:t>
            </a:r>
          </a:p>
          <a:p>
            <a:endParaRPr lang="en-GB" altLang="en-US"/>
          </a:p>
          <a:p>
            <a:r>
              <a:rPr lang="en-GB" altLang="en-US"/>
              <a:t>Video is already integrated through youtube and should play providing there is a good internet connection!</a:t>
            </a:r>
          </a:p>
          <a:p>
            <a:endParaRPr lang="en-GB" altLang="en-US"/>
          </a:p>
          <a:p>
            <a:r>
              <a:rPr lang="en-GB" altLang="en-US"/>
              <a:t>URL Link: https://www.youtube.com/watch?v=NuMAdP2X_cM </a:t>
            </a:r>
          </a:p>
        </p:txBody>
      </p:sp>
      <p:sp>
        <p:nvSpPr>
          <p:cNvPr id="22532" name="Slide Number Placeholder 3">
            <a:extLst>
              <a:ext uri="{FF2B5EF4-FFF2-40B4-BE49-F238E27FC236}">
                <a16:creationId xmlns:a16="http://schemas.microsoft.com/office/drawing/2014/main" id="{E7ADD215-B92F-4ACA-9D36-491C22D4C08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651A2EDF-82DC-4744-B067-AE45207E8834}" type="slidenum">
              <a:rPr lang="en-GB" altLang="en-US" smtClean="0"/>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932260A-1302-484E-A5F2-6DE96F2D61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984D4C60-D237-41E0-8EB3-C5583D5A72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Introduction as to how to play the game…</a:t>
            </a:r>
          </a:p>
          <a:p>
            <a:endParaRPr lang="en-GB" altLang="en-US"/>
          </a:p>
          <a:p>
            <a:r>
              <a:rPr lang="en-GB" altLang="en-US" b="1"/>
              <a:t>STUDENT TIP: Remember when we go through the game that in your teams, you are taking the roles of financial advisers! In the real world, you would be fully qualified and be able to take important decisions so, there is an element of listening to what your clients want and advising them on what is suitable for them.</a:t>
            </a:r>
          </a:p>
          <a:p>
            <a:endParaRPr lang="en-GB" altLang="en-US"/>
          </a:p>
        </p:txBody>
      </p:sp>
      <p:sp>
        <p:nvSpPr>
          <p:cNvPr id="24580" name="Slide Number Placeholder 3">
            <a:extLst>
              <a:ext uri="{FF2B5EF4-FFF2-40B4-BE49-F238E27FC236}">
                <a16:creationId xmlns:a16="http://schemas.microsoft.com/office/drawing/2014/main" id="{85B9694A-2F43-44E0-BDCE-E5DC527A4F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95E1A488-9E66-4DB1-A124-6AB35040DBA4}" type="slidenum">
              <a:rPr lang="en-GB" altLang="en-US" smtClean="0"/>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D85D5D77-BCC1-41FC-A705-842590C194D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73F365F-471C-4CDD-9BA0-5400B07082C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Planning the portfolio.</a:t>
            </a:r>
          </a:p>
          <a:p>
            <a:endParaRPr lang="en-GB" altLang="en-US"/>
          </a:p>
          <a:p>
            <a:r>
              <a:rPr lang="en-GB" altLang="en-US"/>
              <a:t>Step 1 – decided your clients attitude to risk.  There are 5 different risk profiles to choose from.</a:t>
            </a:r>
          </a:p>
          <a:p>
            <a:r>
              <a:rPr lang="en-GB" altLang="en-US"/>
              <a:t>Step 2 – spread your client’s money between the four financial baskets! </a:t>
            </a:r>
          </a:p>
          <a:p>
            <a:endParaRPr lang="en-GB" altLang="en-US" b="1"/>
          </a:p>
          <a:p>
            <a:r>
              <a:rPr lang="en-GB" altLang="en-US" b="1"/>
              <a:t>STUDENT TIP: Make sure that when you do this, they add up to 100% otherwise you have made a mistake</a:t>
            </a:r>
          </a:p>
          <a:p>
            <a:endParaRPr lang="en-GB" altLang="en-US" b="1"/>
          </a:p>
          <a:p>
            <a:r>
              <a:rPr lang="en-GB" altLang="en-US"/>
              <a:t>Show Carter’s risk profile and how his money was spread as he was a ‘balance’</a:t>
            </a:r>
          </a:p>
          <a:p>
            <a:endParaRPr lang="en-GB" altLang="en-US"/>
          </a:p>
          <a:p>
            <a:r>
              <a:rPr lang="en-GB" altLang="en-US" b="1"/>
              <a:t>STUDENT TIP: If your client is more of a defender/seeker, you are more likely to have more money spread over protection and pension than savings or investments.  Equally, if you decide your client is more of an explorer or hunter, the right hand side of the board would have more money in it than the left hand side.</a:t>
            </a:r>
          </a:p>
        </p:txBody>
      </p:sp>
      <p:sp>
        <p:nvSpPr>
          <p:cNvPr id="26628" name="Slide Number Placeholder 3">
            <a:extLst>
              <a:ext uri="{FF2B5EF4-FFF2-40B4-BE49-F238E27FC236}">
                <a16:creationId xmlns:a16="http://schemas.microsoft.com/office/drawing/2014/main" id="{CEF33527-02B7-4B2F-BC05-3C98E4ABBFB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30D223D8-7E8A-47C4-AC06-699A73944308}" type="slidenum">
              <a:rPr lang="en-GB" altLang="en-US" smtClean="0"/>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3CB1BAE7-B510-4845-8920-387AADE5EC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8F1D828D-D64E-4D5C-9F1F-4ECAB9C8971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How the scoring works.</a:t>
            </a:r>
          </a:p>
          <a:p>
            <a:endParaRPr lang="en-GB" altLang="en-US"/>
          </a:p>
          <a:p>
            <a:r>
              <a:rPr lang="en-GB" altLang="en-US"/>
              <a:t>Pretty self explanatory…</a:t>
            </a:r>
          </a:p>
          <a:p>
            <a:endParaRPr lang="en-GB" altLang="en-US"/>
          </a:p>
          <a:p>
            <a:r>
              <a:rPr lang="en-GB" altLang="en-US" b="1"/>
              <a:t>TIP: On rare occasions, a basket might be left empty.  For example, a retired couple already taking out their pension would not be expected to be continuing paying into a pension.</a:t>
            </a:r>
          </a:p>
        </p:txBody>
      </p:sp>
      <p:sp>
        <p:nvSpPr>
          <p:cNvPr id="28676" name="Slide Number Placeholder 3">
            <a:extLst>
              <a:ext uri="{FF2B5EF4-FFF2-40B4-BE49-F238E27FC236}">
                <a16:creationId xmlns:a16="http://schemas.microsoft.com/office/drawing/2014/main" id="{B7325771-AD52-456B-93A4-3CB4C05D9F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089F4D46-19B6-4492-9AFA-6FD24852764D}" type="slidenum">
              <a:rPr lang="en-GB" altLang="en-US" smtClean="0"/>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F84FFBA4-1570-490A-9D2D-F697675E563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9DD6A417-EDEC-41C4-9C88-5BFB8F32E70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First example..</a:t>
            </a:r>
          </a:p>
          <a:p>
            <a:endParaRPr lang="en-GB" altLang="en-US"/>
          </a:p>
          <a:p>
            <a:r>
              <a:rPr lang="en-GB" altLang="en-US"/>
              <a:t>Show Sherene Derby and allow 7-10 minutes of discussion and completion</a:t>
            </a:r>
          </a:p>
          <a:p>
            <a:endParaRPr lang="en-GB" altLang="en-US"/>
          </a:p>
          <a:p>
            <a:r>
              <a:rPr lang="en-GB" altLang="en-US"/>
              <a:t>URL link: https://www.youtube.com/watch?v=6ozQNKDSldM</a:t>
            </a:r>
          </a:p>
        </p:txBody>
      </p:sp>
      <p:sp>
        <p:nvSpPr>
          <p:cNvPr id="30724" name="Slide Number Placeholder 3">
            <a:extLst>
              <a:ext uri="{FF2B5EF4-FFF2-40B4-BE49-F238E27FC236}">
                <a16:creationId xmlns:a16="http://schemas.microsoft.com/office/drawing/2014/main" id="{C1826A27-51E2-41C3-BC3D-D652C62E6E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3098CF0-C8E7-425E-B286-9BDBC26BC01D}" type="slidenum">
              <a:rPr lang="en-GB" altLang="en-US" smtClean="0"/>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8EAE7CE-3B95-48BD-A432-C895F83294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6591864A-0321-4412-9919-237C045BFDE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Introduce answer</a:t>
            </a:r>
          </a:p>
          <a:p>
            <a:endParaRPr lang="en-GB" altLang="en-US"/>
          </a:p>
          <a:p>
            <a:r>
              <a:rPr lang="en-GB" altLang="en-US" b="1"/>
              <a:t>VOLUNTEER TIP: </a:t>
            </a:r>
            <a:r>
              <a:rPr lang="en-GB" altLang="en-US"/>
              <a:t>Go around the room and ask students to feedback on which risk type they suggest for each client.</a:t>
            </a:r>
          </a:p>
          <a:p>
            <a:endParaRPr lang="en-GB" altLang="en-US"/>
          </a:p>
          <a:p>
            <a:r>
              <a:rPr lang="en-GB" altLang="en-US"/>
              <a:t>Reveal answers and provide some explanation (see notes)</a:t>
            </a:r>
          </a:p>
          <a:p>
            <a:endParaRPr lang="en-GB" altLang="en-US"/>
          </a:p>
          <a:p>
            <a:r>
              <a:rPr lang="en-GB" altLang="en-US" b="1"/>
              <a:t>VOLUNTEER TIP: You can either make sure students are recording their scores OR take note of the scores yourself.  Generally, emphasis is placed on students to keep track with scores collected at the end and winners revealed. </a:t>
            </a:r>
          </a:p>
        </p:txBody>
      </p:sp>
      <p:sp>
        <p:nvSpPr>
          <p:cNvPr id="32772" name="Slide Number Placeholder 3">
            <a:extLst>
              <a:ext uri="{FF2B5EF4-FFF2-40B4-BE49-F238E27FC236}">
                <a16:creationId xmlns:a16="http://schemas.microsoft.com/office/drawing/2014/main" id="{ADA823F3-0691-48DB-8152-AAE7A13D88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D34895C1-CB84-4CA7-ACD3-9F49275DB7F2}" type="slidenum">
              <a:rPr lang="en-GB" altLang="en-US" smtClean="0"/>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2E9B6-82E2-438E-8404-B40F35E7754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625548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2E9B6-82E2-438E-8404-B40F35E7754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3497949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2E9B6-82E2-438E-8404-B40F35E7754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3487834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2E9B6-82E2-438E-8404-B40F35E7754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2766815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2E9B6-82E2-438E-8404-B40F35E77548}" type="datetimeFigureOut">
              <a:rPr lang="en-GB" smtClean="0"/>
              <a:t>09/09/2019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207894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2E9B6-82E2-438E-8404-B40F35E77548}"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973651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2E9B6-82E2-438E-8404-B40F35E77548}" type="datetimeFigureOut">
              <a:rPr lang="en-GB" smtClean="0"/>
              <a:t>09/09/2019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403299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2E9B6-82E2-438E-8404-B40F35E77548}" type="datetimeFigureOut">
              <a:rPr lang="en-GB" smtClean="0"/>
              <a:t>09/09/2019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356701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2E9B6-82E2-438E-8404-B40F35E77548}" type="datetimeFigureOut">
              <a:rPr lang="en-GB" smtClean="0"/>
              <a:t>09/09/2019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24236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2E9B6-82E2-438E-8404-B40F35E77548}"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237439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2E9B6-82E2-438E-8404-B40F35E77548}" type="datetimeFigureOut">
              <a:rPr lang="en-GB" smtClean="0"/>
              <a:t>09/09/2019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AAFA61-FB3A-437D-8C01-4E6B82CC4AF7}" type="slidenum">
              <a:rPr lang="en-GB" smtClean="0"/>
              <a:t>‹#›</a:t>
            </a:fld>
            <a:endParaRPr lang="en-GB"/>
          </a:p>
        </p:txBody>
      </p:sp>
    </p:spTree>
    <p:extLst>
      <p:ext uri="{BB962C8B-B14F-4D97-AF65-F5344CB8AC3E}">
        <p14:creationId xmlns:p14="http://schemas.microsoft.com/office/powerpoint/2010/main" val="380289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2E9B6-82E2-438E-8404-B40F35E77548}" type="datetimeFigureOut">
              <a:rPr lang="en-GB" smtClean="0"/>
              <a:t>09/09/2019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AFA61-FB3A-437D-8C01-4E6B82CC4AF7}" type="slidenum">
              <a:rPr lang="en-GB" smtClean="0"/>
              <a:t>‹#›</a:t>
            </a:fld>
            <a:endParaRPr lang="en-GB"/>
          </a:p>
        </p:txBody>
      </p:sp>
    </p:spTree>
    <p:extLst>
      <p:ext uri="{BB962C8B-B14F-4D97-AF65-F5344CB8AC3E}">
        <p14:creationId xmlns:p14="http://schemas.microsoft.com/office/powerpoint/2010/main" val="1849106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www.youtube.com/watch?v=cfdVfTCKgcM" TargetMode="External"/><Relationship Id="rId2" Type="http://schemas.openxmlformats.org/officeDocument/2006/relationships/slideLayout" Target="../slideLayouts/slideLayout2.xml"/><Relationship Id="rId1" Type="http://schemas.openxmlformats.org/officeDocument/2006/relationships/video" Target="https://www.youtube.com/embed/cfdVfTCKgcM" TargetMode="Externa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www.youtube.com/watch?v=bkOauR2uZCA" TargetMode="External"/><Relationship Id="rId2" Type="http://schemas.openxmlformats.org/officeDocument/2006/relationships/slideLayout" Target="../slideLayouts/slideLayout2.xml"/><Relationship Id="rId1" Type="http://schemas.openxmlformats.org/officeDocument/2006/relationships/video" Target="https://www.youtube.com/embed/bkOauR2uZCA" TargetMode="External"/><Relationship Id="rId6" Type="http://schemas.openxmlformats.org/officeDocument/2006/relationships/image" Target="../media/image18.jpeg"/><Relationship Id="rId5" Type="http://schemas.openxmlformats.org/officeDocument/2006/relationships/image" Target="../media/image3.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www.youtube.com/watch?v=obW5tQPVg6o" TargetMode="External"/><Relationship Id="rId2" Type="http://schemas.openxmlformats.org/officeDocument/2006/relationships/slideLayout" Target="../slideLayouts/slideLayout2.xml"/><Relationship Id="rId1" Type="http://schemas.openxmlformats.org/officeDocument/2006/relationships/video" Target="https://www.youtube.com/embed/obW5tQPVg6o" TargetMode="External"/><Relationship Id="rId6" Type="http://schemas.openxmlformats.org/officeDocument/2006/relationships/image" Target="../media/image19.jpeg"/><Relationship Id="rId5" Type="http://schemas.openxmlformats.org/officeDocument/2006/relationships/image" Target="../media/image3.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www.youtube.com/watch?v=LmfBH1xKHMQ" TargetMode="External"/><Relationship Id="rId2" Type="http://schemas.openxmlformats.org/officeDocument/2006/relationships/slideLayout" Target="../slideLayouts/slideLayout2.xml"/><Relationship Id="rId1" Type="http://schemas.openxmlformats.org/officeDocument/2006/relationships/video" Target="https://www.youtube.com/embed/LmfBH1xKHMQ" TargetMode="External"/><Relationship Id="rId6" Type="http://schemas.openxmlformats.org/officeDocument/2006/relationships/image" Target="../media/image20.jpeg"/><Relationship Id="rId5" Type="http://schemas.openxmlformats.org/officeDocument/2006/relationships/image" Target="../media/image3.jpe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hyperlink" Target="http://www.ciistepforward.co.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ciistepforward.co.uk/member/regis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NuMAdP2X_cM" TargetMode="External"/><Relationship Id="rId5" Type="http://schemas.openxmlformats.org/officeDocument/2006/relationships/hyperlink" Target="https://www.youtube.com/watch?v=NuMAdP2X_cM"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hyperlink" Target="https://www.youtube.com/watch?v=6ozQNKDSldM" TargetMode="External"/><Relationship Id="rId2" Type="http://schemas.openxmlformats.org/officeDocument/2006/relationships/slideLayout" Target="../slideLayouts/slideLayout2.xml"/><Relationship Id="rId1" Type="http://schemas.openxmlformats.org/officeDocument/2006/relationships/video" Target="https://www.youtube.com/embed/6ozQNKDSldM" TargetMode="External"/><Relationship Id="rId6" Type="http://schemas.openxmlformats.org/officeDocument/2006/relationships/image" Target="../media/image16.jpeg"/><Relationship Id="rId5" Type="http://schemas.openxmlformats.org/officeDocument/2006/relationships/image" Target="../media/image3.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a:extLst>
              <a:ext uri="{FF2B5EF4-FFF2-40B4-BE49-F238E27FC236}">
                <a16:creationId xmlns:a16="http://schemas.microsoft.com/office/drawing/2014/main" id="{FE76CA47-70D0-4C88-B121-B4AE12A4619B}"/>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100" y="1588"/>
            <a:ext cx="9220200" cy="68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ADD66B-489D-40CB-B0F6-71880C3D71C5}"/>
              </a:ext>
            </a:extLst>
          </p:cNvPr>
          <p:cNvSpPr txBox="1"/>
          <p:nvPr/>
        </p:nvSpPr>
        <p:spPr>
          <a:xfrm>
            <a:off x="161925" y="155575"/>
            <a:ext cx="5572125" cy="646113"/>
          </a:xfrm>
          <a:prstGeom prst="rect">
            <a:avLst/>
          </a:prstGeom>
          <a:noFill/>
        </p:spPr>
        <p:txBody>
          <a:bodyPr>
            <a:spAutoFit/>
          </a:bodyPr>
          <a:lstStyle/>
          <a:p>
            <a:pPr eaLnBrk="1" fontAlgn="auto" hangingPunct="1">
              <a:spcBef>
                <a:spcPts val="700"/>
              </a:spcBef>
              <a:spcAft>
                <a:spcPts val="0"/>
              </a:spcAft>
              <a:defRPr/>
            </a:pPr>
            <a:r>
              <a:rPr lang="en-US" sz="3600" b="1" spc="100" dirty="0" err="1">
                <a:latin typeface="Arial"/>
                <a:ea typeface="+mn-ea"/>
                <a:cs typeface="Arial"/>
              </a:rPr>
              <a:t>Aruna</a:t>
            </a:r>
            <a:r>
              <a:rPr lang="en-US" sz="3600" b="1" spc="100" dirty="0">
                <a:latin typeface="Arial"/>
                <a:ea typeface="+mn-ea"/>
                <a:cs typeface="Arial"/>
              </a:rPr>
              <a:t> </a:t>
            </a:r>
            <a:r>
              <a:rPr lang="en-US" sz="3600" b="1" spc="100" dirty="0" err="1">
                <a:latin typeface="Arial"/>
                <a:ea typeface="+mn-ea"/>
                <a:cs typeface="Arial"/>
              </a:rPr>
              <a:t>Sen</a:t>
            </a:r>
            <a:endParaRPr lang="en-US" sz="3600" b="1" spc="100" dirty="0">
              <a:latin typeface="Arial"/>
              <a:ea typeface="+mn-ea"/>
              <a:cs typeface="Arial"/>
            </a:endParaRPr>
          </a:p>
        </p:txBody>
      </p:sp>
      <p:pic>
        <p:nvPicPr>
          <p:cNvPr id="33795" name="Picture 1">
            <a:extLst>
              <a:ext uri="{FF2B5EF4-FFF2-40B4-BE49-F238E27FC236}">
                <a16:creationId xmlns:a16="http://schemas.microsoft.com/office/drawing/2014/main" id="{3D251F3E-B8D6-45C5-A24A-7432A654D6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0"/>
            <a:ext cx="25209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3">
            <a:extLst>
              <a:ext uri="{FF2B5EF4-FFF2-40B4-BE49-F238E27FC236}">
                <a16:creationId xmlns:a16="http://schemas.microsoft.com/office/drawing/2014/main" id="{E430C3F1-7DD1-4A63-832E-E3AC60E807C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45100"/>
            <a:ext cx="9144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Online Media 5" title="Aruna Animation">
            <a:hlinkClick r:id="" action="ppaction://media"/>
            <a:extLst>
              <a:ext uri="{FF2B5EF4-FFF2-40B4-BE49-F238E27FC236}">
                <a16:creationId xmlns:a16="http://schemas.microsoft.com/office/drawing/2014/main" id="{C7FFE706-28CF-44CA-823C-DB1AE7672896}"/>
              </a:ext>
            </a:extLst>
          </p:cNvPr>
          <p:cNvPicPr>
            <a:picLocks noRot="1" noChangeAspect="1"/>
          </p:cNvPicPr>
          <p:nvPr>
            <a:videoFile r:link="rId1"/>
          </p:nvPr>
        </p:nvPicPr>
        <p:blipFill>
          <a:blip r:embed="rId6"/>
          <a:stretch>
            <a:fillRect/>
          </a:stretch>
        </p:blipFill>
        <p:spPr>
          <a:xfrm>
            <a:off x="323850" y="1196975"/>
            <a:ext cx="6784975" cy="3816350"/>
          </a:xfrm>
          <a:prstGeom prst="rect">
            <a:avLst/>
          </a:prstGeom>
        </p:spPr>
      </p:pic>
      <p:sp>
        <p:nvSpPr>
          <p:cNvPr id="33798" name="TextBox 6">
            <a:extLst>
              <a:ext uri="{FF2B5EF4-FFF2-40B4-BE49-F238E27FC236}">
                <a16:creationId xmlns:a16="http://schemas.microsoft.com/office/drawing/2014/main" id="{71F1A766-CCA0-476A-B327-09EB816E6662}"/>
              </a:ext>
            </a:extLst>
          </p:cNvPr>
          <p:cNvSpPr txBox="1">
            <a:spLocks noChangeArrowheads="1"/>
          </p:cNvSpPr>
          <p:nvPr/>
        </p:nvSpPr>
        <p:spPr bwMode="auto">
          <a:xfrm>
            <a:off x="161925" y="5049838"/>
            <a:ext cx="8250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t>Should the video on this slide not work, please follow this link to our YouTube channel </a:t>
            </a:r>
          </a:p>
          <a:p>
            <a:pPr algn="ctr">
              <a:spcBef>
                <a:spcPct val="0"/>
              </a:spcBef>
              <a:buFontTx/>
              <a:buNone/>
            </a:pPr>
            <a:r>
              <a:rPr lang="en-GB" altLang="en-US" sz="1800">
                <a:hlinkClick r:id="rId7"/>
              </a:rPr>
              <a:t>here.</a:t>
            </a:r>
            <a:endParaRPr lang="en-GB" altLang="en-US" sz="1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0">
            <a:extLst>
              <a:ext uri="{FF2B5EF4-FFF2-40B4-BE49-F238E27FC236}">
                <a16:creationId xmlns:a16="http://schemas.microsoft.com/office/drawing/2014/main" id="{B3E5766A-2C63-4E15-AD31-48F8BF77E1A7}"/>
              </a:ext>
            </a:extLst>
          </p:cNvPr>
          <p:cNvSpPr txBox="1">
            <a:spLocks noChangeArrowheads="1"/>
          </p:cNvSpPr>
          <p:nvPr/>
        </p:nvSpPr>
        <p:spPr bwMode="auto">
          <a:xfrm>
            <a:off x="161925" y="155575"/>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Aruna’s Portfolio</a:t>
            </a:r>
          </a:p>
        </p:txBody>
      </p:sp>
      <p:graphicFrame>
        <p:nvGraphicFramePr>
          <p:cNvPr id="50" name="Table 49">
            <a:extLst>
              <a:ext uri="{FF2B5EF4-FFF2-40B4-BE49-F238E27FC236}">
                <a16:creationId xmlns:a16="http://schemas.microsoft.com/office/drawing/2014/main" id="{A6C55D21-6AF8-4E9D-A415-7F760DA404EB}"/>
              </a:ext>
            </a:extLst>
          </p:cNvPr>
          <p:cNvGraphicFramePr>
            <a:graphicFrameLocks noGrp="1"/>
          </p:cNvGraphicFramePr>
          <p:nvPr/>
        </p:nvGraphicFramePr>
        <p:xfrm>
          <a:off x="755650" y="2079625"/>
          <a:ext cx="5040313" cy="3708400"/>
        </p:xfrm>
        <a:graphic>
          <a:graphicData uri="http://schemas.openxmlformats.org/drawingml/2006/table">
            <a:tbl>
              <a:tblPr firstRow="1" bandRow="1">
                <a:tableStyleId>{073A0DAA-6AF3-43AB-8588-CEC1D06C72B9}</a:tableStyleId>
              </a:tblPr>
              <a:tblGrid>
                <a:gridCol w="1260078">
                  <a:extLst>
                    <a:ext uri="{9D8B030D-6E8A-4147-A177-3AD203B41FA5}">
                      <a16:colId xmlns:a16="http://schemas.microsoft.com/office/drawing/2014/main" val="20000"/>
                    </a:ext>
                  </a:extLst>
                </a:gridCol>
                <a:gridCol w="1260078">
                  <a:extLst>
                    <a:ext uri="{9D8B030D-6E8A-4147-A177-3AD203B41FA5}">
                      <a16:colId xmlns:a16="http://schemas.microsoft.com/office/drawing/2014/main" val="20001"/>
                    </a:ext>
                  </a:extLst>
                </a:gridCol>
                <a:gridCol w="1260078">
                  <a:extLst>
                    <a:ext uri="{9D8B030D-6E8A-4147-A177-3AD203B41FA5}">
                      <a16:colId xmlns:a16="http://schemas.microsoft.com/office/drawing/2014/main" val="20002"/>
                    </a:ext>
                  </a:extLst>
                </a:gridCol>
                <a:gridCol w="1260078">
                  <a:extLst>
                    <a:ext uri="{9D8B030D-6E8A-4147-A177-3AD203B41FA5}">
                      <a16:colId xmlns:a16="http://schemas.microsoft.com/office/drawing/2014/main" val="20003"/>
                    </a:ext>
                  </a:extLst>
                </a:gridCol>
              </a:tblGrid>
              <a:tr h="370840">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extLst>
                  <a:ext uri="{0D108BD9-81ED-4DB2-BD59-A6C34878D82A}">
                    <a16:rowId xmlns:a16="http://schemas.microsoft.com/office/drawing/2014/main" val="10002"/>
                  </a:ext>
                </a:extLst>
              </a:tr>
              <a:tr h="370840">
                <a:tc>
                  <a:txBody>
                    <a:bodyPr/>
                    <a:lstStyle/>
                    <a:p>
                      <a:endParaRPr lang="en-US"/>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3"/>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4"/>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5"/>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6"/>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7"/>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8"/>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dirty="0"/>
                    </a:p>
                  </a:txBody>
                  <a:tcPr marL="91436" marR="91436"/>
                </a:tc>
                <a:extLst>
                  <a:ext uri="{0D108BD9-81ED-4DB2-BD59-A6C34878D82A}">
                    <a16:rowId xmlns:a16="http://schemas.microsoft.com/office/drawing/2014/main" val="10009"/>
                  </a:ext>
                </a:extLst>
              </a:tr>
            </a:tbl>
          </a:graphicData>
        </a:graphic>
      </p:graphicFrame>
      <p:sp>
        <p:nvSpPr>
          <p:cNvPr id="54" name="TextBox 53">
            <a:extLst>
              <a:ext uri="{FF2B5EF4-FFF2-40B4-BE49-F238E27FC236}">
                <a16:creationId xmlns:a16="http://schemas.microsoft.com/office/drawing/2014/main" id="{72F8E4A4-D1F1-4D05-A881-56CA583CC15F}"/>
              </a:ext>
            </a:extLst>
          </p:cNvPr>
          <p:cNvSpPr txBox="1"/>
          <p:nvPr/>
        </p:nvSpPr>
        <p:spPr>
          <a:xfrm>
            <a:off x="857250" y="5908675"/>
            <a:ext cx="1081088" cy="276225"/>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55" name="TextBox 54">
            <a:extLst>
              <a:ext uri="{FF2B5EF4-FFF2-40B4-BE49-F238E27FC236}">
                <a16:creationId xmlns:a16="http://schemas.microsoft.com/office/drawing/2014/main" id="{417686FB-4537-4731-BC6A-156BB2E1C347}"/>
              </a:ext>
            </a:extLst>
          </p:cNvPr>
          <p:cNvSpPr txBox="1"/>
          <p:nvPr/>
        </p:nvSpPr>
        <p:spPr>
          <a:xfrm>
            <a:off x="2130425" y="5908675"/>
            <a:ext cx="1081088" cy="276225"/>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57" name="TextBox 56">
            <a:extLst>
              <a:ext uri="{FF2B5EF4-FFF2-40B4-BE49-F238E27FC236}">
                <a16:creationId xmlns:a16="http://schemas.microsoft.com/office/drawing/2014/main" id="{59A62416-6284-4D6E-95BB-171727DFA47A}"/>
              </a:ext>
            </a:extLst>
          </p:cNvPr>
          <p:cNvSpPr txBox="1"/>
          <p:nvPr/>
        </p:nvSpPr>
        <p:spPr>
          <a:xfrm>
            <a:off x="3405188" y="5908675"/>
            <a:ext cx="1046162" cy="276225"/>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58" name="TextBox 57">
            <a:extLst>
              <a:ext uri="{FF2B5EF4-FFF2-40B4-BE49-F238E27FC236}">
                <a16:creationId xmlns:a16="http://schemas.microsoft.com/office/drawing/2014/main" id="{E9C6234B-664B-4AA2-925E-0D5AEFA4277A}"/>
              </a:ext>
            </a:extLst>
          </p:cNvPr>
          <p:cNvSpPr txBox="1"/>
          <p:nvPr/>
        </p:nvSpPr>
        <p:spPr>
          <a:xfrm>
            <a:off x="4643438" y="5908675"/>
            <a:ext cx="1081087" cy="276225"/>
          </a:xfrm>
          <a:prstGeom prst="rect">
            <a:avLst/>
          </a:prstGeom>
          <a:solidFill>
            <a:schemeClr val="accent2"/>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35904" name="Group 59">
            <a:extLst>
              <a:ext uri="{FF2B5EF4-FFF2-40B4-BE49-F238E27FC236}">
                <a16:creationId xmlns:a16="http://schemas.microsoft.com/office/drawing/2014/main" id="{C12461A5-D5BF-4140-B555-7EA1D74C5DAA}"/>
              </a:ext>
            </a:extLst>
          </p:cNvPr>
          <p:cNvGrpSpPr>
            <a:grpSpLocks/>
          </p:cNvGrpSpPr>
          <p:nvPr/>
        </p:nvGrpSpPr>
        <p:grpSpPr bwMode="auto">
          <a:xfrm>
            <a:off x="339725" y="2151063"/>
            <a:ext cx="373063" cy="3560762"/>
            <a:chOff x="3364352" y="1468601"/>
            <a:chExt cx="373352" cy="3560682"/>
          </a:xfrm>
        </p:grpSpPr>
        <p:sp>
          <p:nvSpPr>
            <p:cNvPr id="35911" name="TextBox 60">
              <a:extLst>
                <a:ext uri="{FF2B5EF4-FFF2-40B4-BE49-F238E27FC236}">
                  <a16:creationId xmlns:a16="http://schemas.microsoft.com/office/drawing/2014/main" id="{BED4FAF3-3456-4795-9CAA-736A921F66A9}"/>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35912" name="TextBox 61">
              <a:extLst>
                <a:ext uri="{FF2B5EF4-FFF2-40B4-BE49-F238E27FC236}">
                  <a16:creationId xmlns:a16="http://schemas.microsoft.com/office/drawing/2014/main" id="{1C9F0158-E26A-4848-B111-FAC55EB9D631}"/>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35913" name="TextBox 62">
              <a:extLst>
                <a:ext uri="{FF2B5EF4-FFF2-40B4-BE49-F238E27FC236}">
                  <a16:creationId xmlns:a16="http://schemas.microsoft.com/office/drawing/2014/main" id="{6C54ED43-DD00-4EEF-8F2D-9C0087807543}"/>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35914" name="TextBox 63">
              <a:extLst>
                <a:ext uri="{FF2B5EF4-FFF2-40B4-BE49-F238E27FC236}">
                  <a16:creationId xmlns:a16="http://schemas.microsoft.com/office/drawing/2014/main" id="{61449EE1-FD5A-431E-A061-FE693C9F196B}"/>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35915" name="TextBox 64">
              <a:extLst>
                <a:ext uri="{FF2B5EF4-FFF2-40B4-BE49-F238E27FC236}">
                  <a16:creationId xmlns:a16="http://schemas.microsoft.com/office/drawing/2014/main" id="{9CB42BFB-1D97-42F1-BC9F-88154A8527EC}"/>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35916" name="TextBox 75">
              <a:extLst>
                <a:ext uri="{FF2B5EF4-FFF2-40B4-BE49-F238E27FC236}">
                  <a16:creationId xmlns:a16="http://schemas.microsoft.com/office/drawing/2014/main" id="{F7715398-DBC1-4761-A09C-72AA23FC16FE}"/>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35917" name="TextBox 77">
              <a:extLst>
                <a:ext uri="{FF2B5EF4-FFF2-40B4-BE49-F238E27FC236}">
                  <a16:creationId xmlns:a16="http://schemas.microsoft.com/office/drawing/2014/main" id="{5C3D3899-C4E1-442B-B5A7-F3A8C9639CEF}"/>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35918" name="TextBox 79">
              <a:extLst>
                <a:ext uri="{FF2B5EF4-FFF2-40B4-BE49-F238E27FC236}">
                  <a16:creationId xmlns:a16="http://schemas.microsoft.com/office/drawing/2014/main" id="{E10A4FCE-5759-4FAF-9277-09784DD12D24}"/>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35919" name="TextBox 81">
              <a:extLst>
                <a:ext uri="{FF2B5EF4-FFF2-40B4-BE49-F238E27FC236}">
                  <a16:creationId xmlns:a16="http://schemas.microsoft.com/office/drawing/2014/main" id="{1847994D-15B6-4A98-B50C-C658DDE427DB}"/>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35920" name="TextBox 83">
              <a:extLst>
                <a:ext uri="{FF2B5EF4-FFF2-40B4-BE49-F238E27FC236}">
                  <a16:creationId xmlns:a16="http://schemas.microsoft.com/office/drawing/2014/main" id="{3B84B6DA-4953-46C4-8652-13B3252F3115}"/>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pic>
        <p:nvPicPr>
          <p:cNvPr id="3" name="Picture 2">
            <a:extLst>
              <a:ext uri="{FF2B5EF4-FFF2-40B4-BE49-F238E27FC236}">
                <a16:creationId xmlns:a16="http://schemas.microsoft.com/office/drawing/2014/main" id="{9A19C5C1-F1A1-4353-ADCB-B94FA8CA35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24625" y="3419475"/>
            <a:ext cx="17938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68">
            <a:extLst>
              <a:ext uri="{FF2B5EF4-FFF2-40B4-BE49-F238E27FC236}">
                <a16:creationId xmlns:a16="http://schemas.microsoft.com/office/drawing/2014/main" id="{A1AB9830-072F-4FAB-9D63-B02E17B33834}"/>
              </a:ext>
            </a:extLst>
          </p:cNvPr>
          <p:cNvSpPr/>
          <p:nvPr/>
        </p:nvSpPr>
        <p:spPr>
          <a:xfrm>
            <a:off x="1258888" y="5441950"/>
            <a:ext cx="325437" cy="323850"/>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0" name="Oval 69">
            <a:extLst>
              <a:ext uri="{FF2B5EF4-FFF2-40B4-BE49-F238E27FC236}">
                <a16:creationId xmlns:a16="http://schemas.microsoft.com/office/drawing/2014/main" id="{48507778-A595-42CC-961A-53B8A3FD172D}"/>
              </a:ext>
            </a:extLst>
          </p:cNvPr>
          <p:cNvSpPr/>
          <p:nvPr/>
        </p:nvSpPr>
        <p:spPr>
          <a:xfrm>
            <a:off x="3765550" y="5075238"/>
            <a:ext cx="323850" cy="323850"/>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1" name="Oval 70">
            <a:extLst>
              <a:ext uri="{FF2B5EF4-FFF2-40B4-BE49-F238E27FC236}">
                <a16:creationId xmlns:a16="http://schemas.microsoft.com/office/drawing/2014/main" id="{94E84939-47AC-45CF-83C3-8EE58A6029A5}"/>
              </a:ext>
            </a:extLst>
          </p:cNvPr>
          <p:cNvSpPr/>
          <p:nvPr/>
        </p:nvSpPr>
        <p:spPr>
          <a:xfrm>
            <a:off x="2527300" y="5075238"/>
            <a:ext cx="323850" cy="323850"/>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81" name="Oval 80">
            <a:extLst>
              <a:ext uri="{FF2B5EF4-FFF2-40B4-BE49-F238E27FC236}">
                <a16:creationId xmlns:a16="http://schemas.microsoft.com/office/drawing/2014/main" id="{E43F7873-6FAB-4D22-9E3F-6BF095BCD003}"/>
              </a:ext>
            </a:extLst>
          </p:cNvPr>
          <p:cNvSpPr/>
          <p:nvPr/>
        </p:nvSpPr>
        <p:spPr>
          <a:xfrm>
            <a:off x="5035550" y="3967163"/>
            <a:ext cx="323850" cy="325437"/>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pic>
        <p:nvPicPr>
          <p:cNvPr id="35910" name="Picture 24">
            <a:extLst>
              <a:ext uri="{FF2B5EF4-FFF2-40B4-BE49-F238E27FC236}">
                <a16:creationId xmlns:a16="http://schemas.microsoft.com/office/drawing/2014/main" id="{C1EB0822-B720-4B52-865C-C3F9A128658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27763" y="-311150"/>
            <a:ext cx="2520950"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1000" fill="hold"/>
                                        <p:tgtEl>
                                          <p:spTgt spid="69"/>
                                        </p:tgtEl>
                                        <p:attrNameLst>
                                          <p:attrName>ppt_x</p:attrName>
                                        </p:attrNameLst>
                                      </p:cBhvr>
                                      <p:tavLst>
                                        <p:tav tm="0">
                                          <p:val>
                                            <p:strVal val="#ppt_x"/>
                                          </p:val>
                                        </p:tav>
                                        <p:tav tm="100000">
                                          <p:val>
                                            <p:strVal val="#ppt_x"/>
                                          </p:val>
                                        </p:tav>
                                      </p:tavLst>
                                    </p:anim>
                                    <p:anim calcmode="lin" valueType="num">
                                      <p:cBhvr additive="base">
                                        <p:cTn id="14" dur="1000" fill="hold"/>
                                        <p:tgtEl>
                                          <p:spTgt spid="6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additive="base">
                                        <p:cTn id="17" dur="1000" fill="hold"/>
                                        <p:tgtEl>
                                          <p:spTgt spid="71"/>
                                        </p:tgtEl>
                                        <p:attrNameLst>
                                          <p:attrName>ppt_x</p:attrName>
                                        </p:attrNameLst>
                                      </p:cBhvr>
                                      <p:tavLst>
                                        <p:tav tm="0">
                                          <p:val>
                                            <p:strVal val="#ppt_x"/>
                                          </p:val>
                                        </p:tav>
                                        <p:tav tm="100000">
                                          <p:val>
                                            <p:strVal val="#ppt_x"/>
                                          </p:val>
                                        </p:tav>
                                      </p:tavLst>
                                    </p:anim>
                                    <p:anim calcmode="lin" valueType="num">
                                      <p:cBhvr additive="base">
                                        <p:cTn id="18" dur="1000" fill="hold"/>
                                        <p:tgtEl>
                                          <p:spTgt spid="71"/>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1000" fill="hold"/>
                                        <p:tgtEl>
                                          <p:spTgt spid="70"/>
                                        </p:tgtEl>
                                        <p:attrNameLst>
                                          <p:attrName>ppt_x</p:attrName>
                                        </p:attrNameLst>
                                      </p:cBhvr>
                                      <p:tavLst>
                                        <p:tav tm="0">
                                          <p:val>
                                            <p:strVal val="#ppt_x"/>
                                          </p:val>
                                        </p:tav>
                                        <p:tav tm="100000">
                                          <p:val>
                                            <p:strVal val="#ppt_x"/>
                                          </p:val>
                                        </p:tav>
                                      </p:tavLst>
                                    </p:anim>
                                    <p:anim calcmode="lin" valueType="num">
                                      <p:cBhvr additive="base">
                                        <p:cTn id="22" dur="1000" fill="hold"/>
                                        <p:tgtEl>
                                          <p:spTgt spid="70"/>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81"/>
                                        </p:tgtEl>
                                        <p:attrNameLst>
                                          <p:attrName>style.visibility</p:attrName>
                                        </p:attrNameLst>
                                      </p:cBhvr>
                                      <p:to>
                                        <p:strVal val="visible"/>
                                      </p:to>
                                    </p:set>
                                    <p:anim calcmode="lin" valueType="num">
                                      <p:cBhvr additive="base">
                                        <p:cTn id="25" dur="1000" fill="hold"/>
                                        <p:tgtEl>
                                          <p:spTgt spid="81"/>
                                        </p:tgtEl>
                                        <p:attrNameLst>
                                          <p:attrName>ppt_x</p:attrName>
                                        </p:attrNameLst>
                                      </p:cBhvr>
                                      <p:tavLst>
                                        <p:tav tm="0">
                                          <p:val>
                                            <p:strVal val="#ppt_x"/>
                                          </p:val>
                                        </p:tav>
                                        <p:tav tm="100000">
                                          <p:val>
                                            <p:strVal val="#ppt_x"/>
                                          </p:val>
                                        </p:tav>
                                      </p:tavLst>
                                    </p:anim>
                                    <p:anim calcmode="lin" valueType="num">
                                      <p:cBhvr additive="base">
                                        <p:cTn id="26" dur="1000" fill="hold"/>
                                        <p:tgtEl>
                                          <p:spTgt spid="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a:extLst>
              <a:ext uri="{FF2B5EF4-FFF2-40B4-BE49-F238E27FC236}">
                <a16:creationId xmlns:a16="http://schemas.microsoft.com/office/drawing/2014/main" id="{719CD63D-D75D-48B1-A9F6-8B40FBC5B15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4388" y="0"/>
            <a:ext cx="198755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04CD09F-7C97-486B-B969-F89E22F3F3A6}"/>
              </a:ext>
            </a:extLst>
          </p:cNvPr>
          <p:cNvSpPr txBox="1"/>
          <p:nvPr/>
        </p:nvSpPr>
        <p:spPr>
          <a:xfrm>
            <a:off x="161925" y="155575"/>
            <a:ext cx="5572125" cy="646113"/>
          </a:xfrm>
          <a:prstGeom prst="rect">
            <a:avLst/>
          </a:prstGeom>
          <a:noFill/>
        </p:spPr>
        <p:txBody>
          <a:bodyPr>
            <a:spAutoFit/>
          </a:bodyPr>
          <a:lstStyle/>
          <a:p>
            <a:pPr eaLnBrk="1" fontAlgn="auto" hangingPunct="1">
              <a:spcBef>
                <a:spcPts val="700"/>
              </a:spcBef>
              <a:spcAft>
                <a:spcPts val="0"/>
              </a:spcAft>
              <a:defRPr/>
            </a:pPr>
            <a:r>
              <a:rPr lang="en-US" sz="3600" b="1" spc="100" dirty="0">
                <a:latin typeface="Arial"/>
                <a:ea typeface="+mn-ea"/>
                <a:cs typeface="Arial"/>
              </a:rPr>
              <a:t>Melvin </a:t>
            </a:r>
            <a:r>
              <a:rPr lang="en-US" sz="3600" b="1" spc="100" dirty="0" err="1">
                <a:latin typeface="Arial"/>
                <a:ea typeface="+mn-ea"/>
                <a:cs typeface="Arial"/>
              </a:rPr>
              <a:t>Maverique</a:t>
            </a:r>
            <a:endParaRPr lang="en-US" sz="3600" b="1" spc="100" dirty="0">
              <a:latin typeface="Arial"/>
              <a:ea typeface="+mn-ea"/>
              <a:cs typeface="Arial"/>
            </a:endParaRPr>
          </a:p>
        </p:txBody>
      </p:sp>
      <p:pic>
        <p:nvPicPr>
          <p:cNvPr id="37892" name="Picture 3">
            <a:extLst>
              <a:ext uri="{FF2B5EF4-FFF2-40B4-BE49-F238E27FC236}">
                <a16:creationId xmlns:a16="http://schemas.microsoft.com/office/drawing/2014/main" id="{19C74B8E-69AB-48B3-941D-B55753CFB65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45100"/>
            <a:ext cx="9144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Melvin Animation">
            <a:hlinkClick r:id="" action="ppaction://media"/>
            <a:extLst>
              <a:ext uri="{FF2B5EF4-FFF2-40B4-BE49-F238E27FC236}">
                <a16:creationId xmlns:a16="http://schemas.microsoft.com/office/drawing/2014/main" id="{5407072E-6790-40ED-805A-B9EF3A138CB2}"/>
              </a:ext>
            </a:extLst>
          </p:cNvPr>
          <p:cNvPicPr>
            <a:picLocks noRot="1" noChangeAspect="1"/>
          </p:cNvPicPr>
          <p:nvPr>
            <a:videoFile r:link="rId1"/>
          </p:nvPr>
        </p:nvPicPr>
        <p:blipFill>
          <a:blip r:embed="rId6"/>
          <a:stretch>
            <a:fillRect/>
          </a:stretch>
        </p:blipFill>
        <p:spPr>
          <a:xfrm>
            <a:off x="307975" y="1125538"/>
            <a:ext cx="6273800" cy="3527425"/>
          </a:xfrm>
          <a:prstGeom prst="rect">
            <a:avLst/>
          </a:prstGeom>
        </p:spPr>
      </p:pic>
      <p:sp>
        <p:nvSpPr>
          <p:cNvPr id="37894" name="TextBox 5">
            <a:extLst>
              <a:ext uri="{FF2B5EF4-FFF2-40B4-BE49-F238E27FC236}">
                <a16:creationId xmlns:a16="http://schemas.microsoft.com/office/drawing/2014/main" id="{F3E7B5E5-D264-4C40-BD84-32C71D95C8C8}"/>
              </a:ext>
            </a:extLst>
          </p:cNvPr>
          <p:cNvSpPr txBox="1">
            <a:spLocks noChangeArrowheads="1"/>
          </p:cNvSpPr>
          <p:nvPr/>
        </p:nvSpPr>
        <p:spPr bwMode="auto">
          <a:xfrm>
            <a:off x="161925" y="5049838"/>
            <a:ext cx="8250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t>Should the video on this slide not work, please follow this link to our YouTube channel </a:t>
            </a:r>
          </a:p>
          <a:p>
            <a:pPr algn="ctr">
              <a:spcBef>
                <a:spcPct val="0"/>
              </a:spcBef>
              <a:buFontTx/>
              <a:buNone/>
            </a:pPr>
            <a:r>
              <a:rPr lang="en-GB" altLang="en-US" sz="1800">
                <a:hlinkClick r:id="rId7"/>
              </a:rPr>
              <a:t>here.</a:t>
            </a:r>
            <a:endParaRPr lang="en-GB"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0">
            <a:extLst>
              <a:ext uri="{FF2B5EF4-FFF2-40B4-BE49-F238E27FC236}">
                <a16:creationId xmlns:a16="http://schemas.microsoft.com/office/drawing/2014/main" id="{0160985D-FA63-40B1-85E7-7A75FA7D13F6}"/>
              </a:ext>
            </a:extLst>
          </p:cNvPr>
          <p:cNvSpPr txBox="1">
            <a:spLocks noChangeArrowheads="1"/>
          </p:cNvSpPr>
          <p:nvPr/>
        </p:nvSpPr>
        <p:spPr bwMode="auto">
          <a:xfrm>
            <a:off x="161925" y="155575"/>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Melvin’s Portfolio</a:t>
            </a:r>
          </a:p>
        </p:txBody>
      </p:sp>
      <p:graphicFrame>
        <p:nvGraphicFramePr>
          <p:cNvPr id="50" name="Table 49">
            <a:extLst>
              <a:ext uri="{FF2B5EF4-FFF2-40B4-BE49-F238E27FC236}">
                <a16:creationId xmlns:a16="http://schemas.microsoft.com/office/drawing/2014/main" id="{0D65341D-0B56-4E19-B277-97F580304C79}"/>
              </a:ext>
            </a:extLst>
          </p:cNvPr>
          <p:cNvGraphicFramePr>
            <a:graphicFrameLocks noGrp="1"/>
          </p:cNvGraphicFramePr>
          <p:nvPr/>
        </p:nvGraphicFramePr>
        <p:xfrm>
          <a:off x="755650" y="2079625"/>
          <a:ext cx="5040313" cy="3708400"/>
        </p:xfrm>
        <a:graphic>
          <a:graphicData uri="http://schemas.openxmlformats.org/drawingml/2006/table">
            <a:tbl>
              <a:tblPr firstRow="1" bandRow="1">
                <a:tableStyleId>{073A0DAA-6AF3-43AB-8588-CEC1D06C72B9}</a:tableStyleId>
              </a:tblPr>
              <a:tblGrid>
                <a:gridCol w="1260078">
                  <a:extLst>
                    <a:ext uri="{9D8B030D-6E8A-4147-A177-3AD203B41FA5}">
                      <a16:colId xmlns:a16="http://schemas.microsoft.com/office/drawing/2014/main" val="20000"/>
                    </a:ext>
                  </a:extLst>
                </a:gridCol>
                <a:gridCol w="1260078">
                  <a:extLst>
                    <a:ext uri="{9D8B030D-6E8A-4147-A177-3AD203B41FA5}">
                      <a16:colId xmlns:a16="http://schemas.microsoft.com/office/drawing/2014/main" val="20001"/>
                    </a:ext>
                  </a:extLst>
                </a:gridCol>
                <a:gridCol w="1260078">
                  <a:extLst>
                    <a:ext uri="{9D8B030D-6E8A-4147-A177-3AD203B41FA5}">
                      <a16:colId xmlns:a16="http://schemas.microsoft.com/office/drawing/2014/main" val="20002"/>
                    </a:ext>
                  </a:extLst>
                </a:gridCol>
                <a:gridCol w="1260078">
                  <a:extLst>
                    <a:ext uri="{9D8B030D-6E8A-4147-A177-3AD203B41FA5}">
                      <a16:colId xmlns:a16="http://schemas.microsoft.com/office/drawing/2014/main" val="20003"/>
                    </a:ext>
                  </a:extLst>
                </a:gridCol>
              </a:tblGrid>
              <a:tr h="370840">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extLst>
                  <a:ext uri="{0D108BD9-81ED-4DB2-BD59-A6C34878D82A}">
                    <a16:rowId xmlns:a16="http://schemas.microsoft.com/office/drawing/2014/main" val="10002"/>
                  </a:ext>
                </a:extLst>
              </a:tr>
              <a:tr h="370840">
                <a:tc>
                  <a:txBody>
                    <a:bodyPr/>
                    <a:lstStyle/>
                    <a:p>
                      <a:endParaRPr lang="en-US"/>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3"/>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4"/>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5"/>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6"/>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7"/>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8"/>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dirty="0"/>
                    </a:p>
                  </a:txBody>
                  <a:tcPr marL="91436" marR="91436"/>
                </a:tc>
                <a:extLst>
                  <a:ext uri="{0D108BD9-81ED-4DB2-BD59-A6C34878D82A}">
                    <a16:rowId xmlns:a16="http://schemas.microsoft.com/office/drawing/2014/main" val="10009"/>
                  </a:ext>
                </a:extLst>
              </a:tr>
            </a:tbl>
          </a:graphicData>
        </a:graphic>
      </p:graphicFrame>
      <p:sp>
        <p:nvSpPr>
          <p:cNvPr id="54" name="TextBox 53">
            <a:extLst>
              <a:ext uri="{FF2B5EF4-FFF2-40B4-BE49-F238E27FC236}">
                <a16:creationId xmlns:a16="http://schemas.microsoft.com/office/drawing/2014/main" id="{B0B7D591-E0C1-4139-95F5-BB6B54982951}"/>
              </a:ext>
            </a:extLst>
          </p:cNvPr>
          <p:cNvSpPr txBox="1"/>
          <p:nvPr/>
        </p:nvSpPr>
        <p:spPr>
          <a:xfrm>
            <a:off x="857250" y="5908675"/>
            <a:ext cx="1081088" cy="276225"/>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55" name="TextBox 54">
            <a:extLst>
              <a:ext uri="{FF2B5EF4-FFF2-40B4-BE49-F238E27FC236}">
                <a16:creationId xmlns:a16="http://schemas.microsoft.com/office/drawing/2014/main" id="{D04F2834-BA31-494C-9638-58B890EA9CF4}"/>
              </a:ext>
            </a:extLst>
          </p:cNvPr>
          <p:cNvSpPr txBox="1"/>
          <p:nvPr/>
        </p:nvSpPr>
        <p:spPr>
          <a:xfrm>
            <a:off x="2130425" y="5908675"/>
            <a:ext cx="1081088" cy="276225"/>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57" name="TextBox 56">
            <a:extLst>
              <a:ext uri="{FF2B5EF4-FFF2-40B4-BE49-F238E27FC236}">
                <a16:creationId xmlns:a16="http://schemas.microsoft.com/office/drawing/2014/main" id="{B724A78A-85C8-4445-809E-97FB14547ADD}"/>
              </a:ext>
            </a:extLst>
          </p:cNvPr>
          <p:cNvSpPr txBox="1"/>
          <p:nvPr/>
        </p:nvSpPr>
        <p:spPr>
          <a:xfrm>
            <a:off x="3405188" y="5908675"/>
            <a:ext cx="1046162" cy="276225"/>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58" name="TextBox 57">
            <a:extLst>
              <a:ext uri="{FF2B5EF4-FFF2-40B4-BE49-F238E27FC236}">
                <a16:creationId xmlns:a16="http://schemas.microsoft.com/office/drawing/2014/main" id="{4E0401DC-DE04-4829-ADD3-148B9820F538}"/>
              </a:ext>
            </a:extLst>
          </p:cNvPr>
          <p:cNvSpPr txBox="1"/>
          <p:nvPr/>
        </p:nvSpPr>
        <p:spPr>
          <a:xfrm>
            <a:off x="4643438" y="5908675"/>
            <a:ext cx="1081087" cy="276225"/>
          </a:xfrm>
          <a:prstGeom prst="rect">
            <a:avLst/>
          </a:prstGeom>
          <a:solidFill>
            <a:schemeClr val="accent2"/>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40000" name="Group 59">
            <a:extLst>
              <a:ext uri="{FF2B5EF4-FFF2-40B4-BE49-F238E27FC236}">
                <a16:creationId xmlns:a16="http://schemas.microsoft.com/office/drawing/2014/main" id="{0E0D5A95-CD94-4345-8370-5EE9663F4638}"/>
              </a:ext>
            </a:extLst>
          </p:cNvPr>
          <p:cNvGrpSpPr>
            <a:grpSpLocks/>
          </p:cNvGrpSpPr>
          <p:nvPr/>
        </p:nvGrpSpPr>
        <p:grpSpPr bwMode="auto">
          <a:xfrm>
            <a:off x="339725" y="2151063"/>
            <a:ext cx="373063" cy="3560762"/>
            <a:chOff x="3364352" y="1468601"/>
            <a:chExt cx="373352" cy="3560682"/>
          </a:xfrm>
        </p:grpSpPr>
        <p:sp>
          <p:nvSpPr>
            <p:cNvPr id="40007" name="TextBox 60">
              <a:extLst>
                <a:ext uri="{FF2B5EF4-FFF2-40B4-BE49-F238E27FC236}">
                  <a16:creationId xmlns:a16="http://schemas.microsoft.com/office/drawing/2014/main" id="{00066009-9DFE-488E-B240-B223FB775FD8}"/>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40008" name="TextBox 61">
              <a:extLst>
                <a:ext uri="{FF2B5EF4-FFF2-40B4-BE49-F238E27FC236}">
                  <a16:creationId xmlns:a16="http://schemas.microsoft.com/office/drawing/2014/main" id="{49FD80B6-8E89-4322-8D39-6A447972AB19}"/>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40009" name="TextBox 62">
              <a:extLst>
                <a:ext uri="{FF2B5EF4-FFF2-40B4-BE49-F238E27FC236}">
                  <a16:creationId xmlns:a16="http://schemas.microsoft.com/office/drawing/2014/main" id="{D0D33461-9002-4BD4-BF3A-F96C08FE4A1B}"/>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40010" name="TextBox 63">
              <a:extLst>
                <a:ext uri="{FF2B5EF4-FFF2-40B4-BE49-F238E27FC236}">
                  <a16:creationId xmlns:a16="http://schemas.microsoft.com/office/drawing/2014/main" id="{3ECD79B6-0995-4C29-812D-A1B9554FE0FD}"/>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40011" name="TextBox 64">
              <a:extLst>
                <a:ext uri="{FF2B5EF4-FFF2-40B4-BE49-F238E27FC236}">
                  <a16:creationId xmlns:a16="http://schemas.microsoft.com/office/drawing/2014/main" id="{216B164D-C4F0-40B5-8802-CCDF6AC1BDFF}"/>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40012" name="TextBox 75">
              <a:extLst>
                <a:ext uri="{FF2B5EF4-FFF2-40B4-BE49-F238E27FC236}">
                  <a16:creationId xmlns:a16="http://schemas.microsoft.com/office/drawing/2014/main" id="{651F5655-3765-481C-BBC9-463CFA9F46A3}"/>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40013" name="TextBox 77">
              <a:extLst>
                <a:ext uri="{FF2B5EF4-FFF2-40B4-BE49-F238E27FC236}">
                  <a16:creationId xmlns:a16="http://schemas.microsoft.com/office/drawing/2014/main" id="{724FF2B0-BE51-4FC3-96D6-C0307643EF19}"/>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40014" name="TextBox 79">
              <a:extLst>
                <a:ext uri="{FF2B5EF4-FFF2-40B4-BE49-F238E27FC236}">
                  <a16:creationId xmlns:a16="http://schemas.microsoft.com/office/drawing/2014/main" id="{D010BE7C-422C-44C7-8933-81CDD3A27060}"/>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40015" name="TextBox 81">
              <a:extLst>
                <a:ext uri="{FF2B5EF4-FFF2-40B4-BE49-F238E27FC236}">
                  <a16:creationId xmlns:a16="http://schemas.microsoft.com/office/drawing/2014/main" id="{F6AB5399-1AE9-4C68-9299-CBC86874339F}"/>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40016" name="TextBox 83">
              <a:extLst>
                <a:ext uri="{FF2B5EF4-FFF2-40B4-BE49-F238E27FC236}">
                  <a16:creationId xmlns:a16="http://schemas.microsoft.com/office/drawing/2014/main" id="{472CCCBF-2D6D-4D33-842B-216AC0ADAF36}"/>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pic>
        <p:nvPicPr>
          <p:cNvPr id="3" name="Picture 2">
            <a:extLst>
              <a:ext uri="{FF2B5EF4-FFF2-40B4-BE49-F238E27FC236}">
                <a16:creationId xmlns:a16="http://schemas.microsoft.com/office/drawing/2014/main" id="{79467603-9FA1-44FF-9F60-DBA5CB21E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3419475"/>
            <a:ext cx="17907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Oval 68">
            <a:extLst>
              <a:ext uri="{FF2B5EF4-FFF2-40B4-BE49-F238E27FC236}">
                <a16:creationId xmlns:a16="http://schemas.microsoft.com/office/drawing/2014/main" id="{CD87B9F0-769E-4166-AEAA-F9B881604A1C}"/>
              </a:ext>
            </a:extLst>
          </p:cNvPr>
          <p:cNvSpPr/>
          <p:nvPr/>
        </p:nvSpPr>
        <p:spPr>
          <a:xfrm>
            <a:off x="1258888" y="4343400"/>
            <a:ext cx="325437" cy="323850"/>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5" name="Oval 74">
            <a:extLst>
              <a:ext uri="{FF2B5EF4-FFF2-40B4-BE49-F238E27FC236}">
                <a16:creationId xmlns:a16="http://schemas.microsoft.com/office/drawing/2014/main" id="{391D38BD-4BAD-4390-91A5-2797C70DE3D1}"/>
              </a:ext>
            </a:extLst>
          </p:cNvPr>
          <p:cNvSpPr/>
          <p:nvPr/>
        </p:nvSpPr>
        <p:spPr>
          <a:xfrm>
            <a:off x="3765550" y="5075238"/>
            <a:ext cx="323850" cy="323850"/>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7" name="Oval 76">
            <a:extLst>
              <a:ext uri="{FF2B5EF4-FFF2-40B4-BE49-F238E27FC236}">
                <a16:creationId xmlns:a16="http://schemas.microsoft.com/office/drawing/2014/main" id="{5A865EFF-AAEA-4A62-AFA5-FC886701B9ED}"/>
              </a:ext>
            </a:extLst>
          </p:cNvPr>
          <p:cNvSpPr/>
          <p:nvPr/>
        </p:nvSpPr>
        <p:spPr>
          <a:xfrm>
            <a:off x="2484438" y="4702175"/>
            <a:ext cx="323850" cy="323850"/>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9" name="Oval 78">
            <a:extLst>
              <a:ext uri="{FF2B5EF4-FFF2-40B4-BE49-F238E27FC236}">
                <a16:creationId xmlns:a16="http://schemas.microsoft.com/office/drawing/2014/main" id="{7676AB18-C234-4B34-A70B-FA5C6F678F64}"/>
              </a:ext>
            </a:extLst>
          </p:cNvPr>
          <p:cNvSpPr/>
          <p:nvPr/>
        </p:nvSpPr>
        <p:spPr>
          <a:xfrm>
            <a:off x="5035550" y="5449888"/>
            <a:ext cx="323850" cy="325437"/>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pic>
        <p:nvPicPr>
          <p:cNvPr id="40006" name="Picture 24">
            <a:extLst>
              <a:ext uri="{FF2B5EF4-FFF2-40B4-BE49-F238E27FC236}">
                <a16:creationId xmlns:a16="http://schemas.microsoft.com/office/drawing/2014/main" id="{104618EA-7863-408A-91AC-5644C4DF891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79388"/>
            <a:ext cx="21590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additive="base">
                                        <p:cTn id="13" dur="1000" fill="hold"/>
                                        <p:tgtEl>
                                          <p:spTgt spid="69"/>
                                        </p:tgtEl>
                                        <p:attrNameLst>
                                          <p:attrName>ppt_x</p:attrName>
                                        </p:attrNameLst>
                                      </p:cBhvr>
                                      <p:tavLst>
                                        <p:tav tm="0">
                                          <p:val>
                                            <p:strVal val="#ppt_x"/>
                                          </p:val>
                                        </p:tav>
                                        <p:tav tm="100000">
                                          <p:val>
                                            <p:strVal val="#ppt_x"/>
                                          </p:val>
                                        </p:tav>
                                      </p:tavLst>
                                    </p:anim>
                                    <p:anim calcmode="lin" valueType="num">
                                      <p:cBhvr additive="base">
                                        <p:cTn id="14" dur="1000" fill="hold"/>
                                        <p:tgtEl>
                                          <p:spTgt spid="69"/>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1000" fill="hold"/>
                                        <p:tgtEl>
                                          <p:spTgt spid="77"/>
                                        </p:tgtEl>
                                        <p:attrNameLst>
                                          <p:attrName>ppt_x</p:attrName>
                                        </p:attrNameLst>
                                      </p:cBhvr>
                                      <p:tavLst>
                                        <p:tav tm="0">
                                          <p:val>
                                            <p:strVal val="#ppt_x"/>
                                          </p:val>
                                        </p:tav>
                                        <p:tav tm="100000">
                                          <p:val>
                                            <p:strVal val="#ppt_x"/>
                                          </p:val>
                                        </p:tav>
                                      </p:tavLst>
                                    </p:anim>
                                    <p:anim calcmode="lin" valueType="num">
                                      <p:cBhvr additive="base">
                                        <p:cTn id="18" dur="1000" fill="hold"/>
                                        <p:tgtEl>
                                          <p:spTgt spid="77"/>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1000" fill="hold"/>
                                        <p:tgtEl>
                                          <p:spTgt spid="75"/>
                                        </p:tgtEl>
                                        <p:attrNameLst>
                                          <p:attrName>ppt_x</p:attrName>
                                        </p:attrNameLst>
                                      </p:cBhvr>
                                      <p:tavLst>
                                        <p:tav tm="0">
                                          <p:val>
                                            <p:strVal val="#ppt_x"/>
                                          </p:val>
                                        </p:tav>
                                        <p:tav tm="100000">
                                          <p:val>
                                            <p:strVal val="#ppt_x"/>
                                          </p:val>
                                        </p:tav>
                                      </p:tavLst>
                                    </p:anim>
                                    <p:anim calcmode="lin" valueType="num">
                                      <p:cBhvr additive="base">
                                        <p:cTn id="22" dur="1000" fill="hold"/>
                                        <p:tgtEl>
                                          <p:spTgt spid="75"/>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anim calcmode="lin" valueType="num">
                                      <p:cBhvr additive="base">
                                        <p:cTn id="25" dur="1000" fill="hold"/>
                                        <p:tgtEl>
                                          <p:spTgt spid="79"/>
                                        </p:tgtEl>
                                        <p:attrNameLst>
                                          <p:attrName>ppt_x</p:attrName>
                                        </p:attrNameLst>
                                      </p:cBhvr>
                                      <p:tavLst>
                                        <p:tav tm="0">
                                          <p:val>
                                            <p:strVal val="#ppt_x"/>
                                          </p:val>
                                        </p:tav>
                                        <p:tav tm="100000">
                                          <p:val>
                                            <p:strVal val="#ppt_x"/>
                                          </p:val>
                                        </p:tav>
                                      </p:tavLst>
                                    </p:anim>
                                    <p:anim calcmode="lin" valueType="num">
                                      <p:cBhvr additive="base">
                                        <p:cTn id="26" dur="1000" fill="hold"/>
                                        <p:tgtEl>
                                          <p:spTgt spid="7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5" grpId="0" animBg="1"/>
      <p:bldP spid="77" grpId="0" animBg="1"/>
      <p:bldP spid="7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a:extLst>
              <a:ext uri="{FF2B5EF4-FFF2-40B4-BE49-F238E27FC236}">
                <a16:creationId xmlns:a16="http://schemas.microsoft.com/office/drawing/2014/main" id="{E3AFF2C5-8F50-4C53-9C27-C39078A7EE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80263" y="0"/>
            <a:ext cx="19748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C1DD7691-DA70-469F-B134-C5EDF0F67D6C}"/>
              </a:ext>
            </a:extLst>
          </p:cNvPr>
          <p:cNvSpPr txBox="1"/>
          <p:nvPr/>
        </p:nvSpPr>
        <p:spPr>
          <a:xfrm>
            <a:off x="161925" y="155575"/>
            <a:ext cx="5572125" cy="646113"/>
          </a:xfrm>
          <a:prstGeom prst="rect">
            <a:avLst/>
          </a:prstGeom>
          <a:noFill/>
        </p:spPr>
        <p:txBody>
          <a:bodyPr>
            <a:spAutoFit/>
          </a:bodyPr>
          <a:lstStyle/>
          <a:p>
            <a:pPr eaLnBrk="1" fontAlgn="auto" hangingPunct="1">
              <a:spcBef>
                <a:spcPts val="700"/>
              </a:spcBef>
              <a:spcAft>
                <a:spcPts val="0"/>
              </a:spcAft>
              <a:defRPr/>
            </a:pPr>
            <a:r>
              <a:rPr lang="en-US" sz="3600" b="1" spc="100" dirty="0">
                <a:latin typeface="Arial"/>
                <a:ea typeface="+mn-ea"/>
                <a:cs typeface="Arial"/>
              </a:rPr>
              <a:t>Elizabeth Lately</a:t>
            </a:r>
          </a:p>
        </p:txBody>
      </p:sp>
      <p:pic>
        <p:nvPicPr>
          <p:cNvPr id="41988" name="Picture 3">
            <a:extLst>
              <a:ext uri="{FF2B5EF4-FFF2-40B4-BE49-F238E27FC236}">
                <a16:creationId xmlns:a16="http://schemas.microsoft.com/office/drawing/2014/main" id="{30595BEC-FE10-4508-A693-C38D2AD6F5D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45100"/>
            <a:ext cx="9144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Elizabeth Animation">
            <a:hlinkClick r:id="" action="ppaction://media"/>
            <a:extLst>
              <a:ext uri="{FF2B5EF4-FFF2-40B4-BE49-F238E27FC236}">
                <a16:creationId xmlns:a16="http://schemas.microsoft.com/office/drawing/2014/main" id="{AA605B06-0711-4A5E-8A15-651C51070C60}"/>
              </a:ext>
            </a:extLst>
          </p:cNvPr>
          <p:cNvPicPr>
            <a:picLocks noRot="1" noChangeAspect="1"/>
          </p:cNvPicPr>
          <p:nvPr>
            <a:videoFile r:link="rId1"/>
          </p:nvPr>
        </p:nvPicPr>
        <p:blipFill>
          <a:blip r:embed="rId6"/>
          <a:stretch>
            <a:fillRect/>
          </a:stretch>
        </p:blipFill>
        <p:spPr>
          <a:xfrm>
            <a:off x="395288" y="1422400"/>
            <a:ext cx="6256337" cy="3519488"/>
          </a:xfrm>
          <a:prstGeom prst="rect">
            <a:avLst/>
          </a:prstGeom>
        </p:spPr>
      </p:pic>
      <p:sp>
        <p:nvSpPr>
          <p:cNvPr id="41990" name="TextBox 5">
            <a:extLst>
              <a:ext uri="{FF2B5EF4-FFF2-40B4-BE49-F238E27FC236}">
                <a16:creationId xmlns:a16="http://schemas.microsoft.com/office/drawing/2014/main" id="{D092FB8F-377C-47BC-AB17-F4689356A3E5}"/>
              </a:ext>
            </a:extLst>
          </p:cNvPr>
          <p:cNvSpPr txBox="1">
            <a:spLocks noChangeArrowheads="1"/>
          </p:cNvSpPr>
          <p:nvPr/>
        </p:nvSpPr>
        <p:spPr bwMode="auto">
          <a:xfrm>
            <a:off x="161925" y="5049838"/>
            <a:ext cx="8250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t>Should the video on this slide not work, please follow this link to our YouTube channel </a:t>
            </a:r>
          </a:p>
          <a:p>
            <a:pPr algn="ctr">
              <a:spcBef>
                <a:spcPct val="0"/>
              </a:spcBef>
              <a:buFontTx/>
              <a:buNone/>
            </a:pPr>
            <a:r>
              <a:rPr lang="en-GB" altLang="en-US" sz="1800">
                <a:hlinkClick r:id="rId7"/>
              </a:rPr>
              <a:t>here.</a:t>
            </a:r>
            <a:endParaRPr lang="en-GB"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Box 10">
            <a:extLst>
              <a:ext uri="{FF2B5EF4-FFF2-40B4-BE49-F238E27FC236}">
                <a16:creationId xmlns:a16="http://schemas.microsoft.com/office/drawing/2014/main" id="{D1FB79F9-476C-4BD5-897F-1CA3D9919FAF}"/>
              </a:ext>
            </a:extLst>
          </p:cNvPr>
          <p:cNvSpPr txBox="1">
            <a:spLocks noChangeArrowheads="1"/>
          </p:cNvSpPr>
          <p:nvPr/>
        </p:nvSpPr>
        <p:spPr bwMode="auto">
          <a:xfrm>
            <a:off x="161925" y="155575"/>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Elizabeth’s Portfolio</a:t>
            </a:r>
          </a:p>
        </p:txBody>
      </p:sp>
      <p:graphicFrame>
        <p:nvGraphicFramePr>
          <p:cNvPr id="50" name="Table 49">
            <a:extLst>
              <a:ext uri="{FF2B5EF4-FFF2-40B4-BE49-F238E27FC236}">
                <a16:creationId xmlns:a16="http://schemas.microsoft.com/office/drawing/2014/main" id="{96268775-FC2D-42CA-AE73-40415F4BCA1F}"/>
              </a:ext>
            </a:extLst>
          </p:cNvPr>
          <p:cNvGraphicFramePr>
            <a:graphicFrameLocks noGrp="1"/>
          </p:cNvGraphicFramePr>
          <p:nvPr/>
        </p:nvGraphicFramePr>
        <p:xfrm>
          <a:off x="755650" y="2079625"/>
          <a:ext cx="5040313" cy="3708400"/>
        </p:xfrm>
        <a:graphic>
          <a:graphicData uri="http://schemas.openxmlformats.org/drawingml/2006/table">
            <a:tbl>
              <a:tblPr firstRow="1" bandRow="1">
                <a:tableStyleId>{073A0DAA-6AF3-43AB-8588-CEC1D06C72B9}</a:tableStyleId>
              </a:tblPr>
              <a:tblGrid>
                <a:gridCol w="1260078">
                  <a:extLst>
                    <a:ext uri="{9D8B030D-6E8A-4147-A177-3AD203B41FA5}">
                      <a16:colId xmlns:a16="http://schemas.microsoft.com/office/drawing/2014/main" val="20000"/>
                    </a:ext>
                  </a:extLst>
                </a:gridCol>
                <a:gridCol w="1260078">
                  <a:extLst>
                    <a:ext uri="{9D8B030D-6E8A-4147-A177-3AD203B41FA5}">
                      <a16:colId xmlns:a16="http://schemas.microsoft.com/office/drawing/2014/main" val="20001"/>
                    </a:ext>
                  </a:extLst>
                </a:gridCol>
                <a:gridCol w="1260078">
                  <a:extLst>
                    <a:ext uri="{9D8B030D-6E8A-4147-A177-3AD203B41FA5}">
                      <a16:colId xmlns:a16="http://schemas.microsoft.com/office/drawing/2014/main" val="20002"/>
                    </a:ext>
                  </a:extLst>
                </a:gridCol>
                <a:gridCol w="1260078">
                  <a:extLst>
                    <a:ext uri="{9D8B030D-6E8A-4147-A177-3AD203B41FA5}">
                      <a16:colId xmlns:a16="http://schemas.microsoft.com/office/drawing/2014/main" val="20003"/>
                    </a:ext>
                  </a:extLst>
                </a:gridCol>
              </a:tblGrid>
              <a:tr h="370840">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extLst>
                  <a:ext uri="{0D108BD9-81ED-4DB2-BD59-A6C34878D82A}">
                    <a16:rowId xmlns:a16="http://schemas.microsoft.com/office/drawing/2014/main" val="10002"/>
                  </a:ext>
                </a:extLst>
              </a:tr>
              <a:tr h="370840">
                <a:tc>
                  <a:txBody>
                    <a:bodyPr/>
                    <a:lstStyle/>
                    <a:p>
                      <a:endParaRPr lang="en-US"/>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3"/>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4"/>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5"/>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6"/>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7"/>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8"/>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dirty="0"/>
                    </a:p>
                  </a:txBody>
                  <a:tcPr marL="91436" marR="91436"/>
                </a:tc>
                <a:extLst>
                  <a:ext uri="{0D108BD9-81ED-4DB2-BD59-A6C34878D82A}">
                    <a16:rowId xmlns:a16="http://schemas.microsoft.com/office/drawing/2014/main" val="10009"/>
                  </a:ext>
                </a:extLst>
              </a:tr>
            </a:tbl>
          </a:graphicData>
        </a:graphic>
      </p:graphicFrame>
      <p:sp>
        <p:nvSpPr>
          <p:cNvPr id="54" name="TextBox 53">
            <a:extLst>
              <a:ext uri="{FF2B5EF4-FFF2-40B4-BE49-F238E27FC236}">
                <a16:creationId xmlns:a16="http://schemas.microsoft.com/office/drawing/2014/main" id="{1D683563-1033-4914-8770-5D04168A66CA}"/>
              </a:ext>
            </a:extLst>
          </p:cNvPr>
          <p:cNvSpPr txBox="1"/>
          <p:nvPr/>
        </p:nvSpPr>
        <p:spPr>
          <a:xfrm>
            <a:off x="857250" y="5908675"/>
            <a:ext cx="1081088" cy="276225"/>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55" name="TextBox 54">
            <a:extLst>
              <a:ext uri="{FF2B5EF4-FFF2-40B4-BE49-F238E27FC236}">
                <a16:creationId xmlns:a16="http://schemas.microsoft.com/office/drawing/2014/main" id="{FAB878E7-228F-4EDC-A015-CAA3ACEDAD4E}"/>
              </a:ext>
            </a:extLst>
          </p:cNvPr>
          <p:cNvSpPr txBox="1"/>
          <p:nvPr/>
        </p:nvSpPr>
        <p:spPr>
          <a:xfrm>
            <a:off x="2130425" y="5908675"/>
            <a:ext cx="1081088" cy="276225"/>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57" name="TextBox 56">
            <a:extLst>
              <a:ext uri="{FF2B5EF4-FFF2-40B4-BE49-F238E27FC236}">
                <a16:creationId xmlns:a16="http://schemas.microsoft.com/office/drawing/2014/main" id="{03006F00-1D00-445E-93F0-A625E88D51D6}"/>
              </a:ext>
            </a:extLst>
          </p:cNvPr>
          <p:cNvSpPr txBox="1"/>
          <p:nvPr/>
        </p:nvSpPr>
        <p:spPr>
          <a:xfrm>
            <a:off x="3405188" y="5908675"/>
            <a:ext cx="1046162" cy="276225"/>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58" name="TextBox 57">
            <a:extLst>
              <a:ext uri="{FF2B5EF4-FFF2-40B4-BE49-F238E27FC236}">
                <a16:creationId xmlns:a16="http://schemas.microsoft.com/office/drawing/2014/main" id="{6B846346-E27A-4138-931C-7C3DA3CD4BDD}"/>
              </a:ext>
            </a:extLst>
          </p:cNvPr>
          <p:cNvSpPr txBox="1"/>
          <p:nvPr/>
        </p:nvSpPr>
        <p:spPr>
          <a:xfrm>
            <a:off x="4643438" y="5908675"/>
            <a:ext cx="1081087" cy="276225"/>
          </a:xfrm>
          <a:prstGeom prst="rect">
            <a:avLst/>
          </a:prstGeom>
          <a:solidFill>
            <a:schemeClr val="accent2"/>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44096" name="Group 59">
            <a:extLst>
              <a:ext uri="{FF2B5EF4-FFF2-40B4-BE49-F238E27FC236}">
                <a16:creationId xmlns:a16="http://schemas.microsoft.com/office/drawing/2014/main" id="{6F9D302B-FF95-4501-BFE7-2E1F15A060F7}"/>
              </a:ext>
            </a:extLst>
          </p:cNvPr>
          <p:cNvGrpSpPr>
            <a:grpSpLocks/>
          </p:cNvGrpSpPr>
          <p:nvPr/>
        </p:nvGrpSpPr>
        <p:grpSpPr bwMode="auto">
          <a:xfrm>
            <a:off x="339725" y="2151063"/>
            <a:ext cx="373063" cy="3560762"/>
            <a:chOff x="3364352" y="1468601"/>
            <a:chExt cx="373352" cy="3560682"/>
          </a:xfrm>
        </p:grpSpPr>
        <p:sp>
          <p:nvSpPr>
            <p:cNvPr id="44103" name="TextBox 60">
              <a:extLst>
                <a:ext uri="{FF2B5EF4-FFF2-40B4-BE49-F238E27FC236}">
                  <a16:creationId xmlns:a16="http://schemas.microsoft.com/office/drawing/2014/main" id="{A7353BFE-82F4-4875-9BA6-23827145584A}"/>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44104" name="TextBox 61">
              <a:extLst>
                <a:ext uri="{FF2B5EF4-FFF2-40B4-BE49-F238E27FC236}">
                  <a16:creationId xmlns:a16="http://schemas.microsoft.com/office/drawing/2014/main" id="{6432DBB2-FC04-471D-9F43-C93294C96DD8}"/>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44105" name="TextBox 62">
              <a:extLst>
                <a:ext uri="{FF2B5EF4-FFF2-40B4-BE49-F238E27FC236}">
                  <a16:creationId xmlns:a16="http://schemas.microsoft.com/office/drawing/2014/main" id="{B11E3655-8243-4D78-AF60-42F3E76AA3F8}"/>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44106" name="TextBox 63">
              <a:extLst>
                <a:ext uri="{FF2B5EF4-FFF2-40B4-BE49-F238E27FC236}">
                  <a16:creationId xmlns:a16="http://schemas.microsoft.com/office/drawing/2014/main" id="{DF65FD0C-C657-4E55-8CBD-79E46415A6A5}"/>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44107" name="TextBox 64">
              <a:extLst>
                <a:ext uri="{FF2B5EF4-FFF2-40B4-BE49-F238E27FC236}">
                  <a16:creationId xmlns:a16="http://schemas.microsoft.com/office/drawing/2014/main" id="{D17825EA-1C2D-4209-8C5A-82677E8E7886}"/>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44108" name="TextBox 75">
              <a:extLst>
                <a:ext uri="{FF2B5EF4-FFF2-40B4-BE49-F238E27FC236}">
                  <a16:creationId xmlns:a16="http://schemas.microsoft.com/office/drawing/2014/main" id="{37EB8906-1888-477C-8A5E-3CD27250E435}"/>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44109" name="TextBox 77">
              <a:extLst>
                <a:ext uri="{FF2B5EF4-FFF2-40B4-BE49-F238E27FC236}">
                  <a16:creationId xmlns:a16="http://schemas.microsoft.com/office/drawing/2014/main" id="{044D84A1-4555-4D8B-8168-7382A65B21C8}"/>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44110" name="TextBox 79">
              <a:extLst>
                <a:ext uri="{FF2B5EF4-FFF2-40B4-BE49-F238E27FC236}">
                  <a16:creationId xmlns:a16="http://schemas.microsoft.com/office/drawing/2014/main" id="{5BDA8C73-46D6-4232-95EB-5357C25E1682}"/>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44111" name="TextBox 81">
              <a:extLst>
                <a:ext uri="{FF2B5EF4-FFF2-40B4-BE49-F238E27FC236}">
                  <a16:creationId xmlns:a16="http://schemas.microsoft.com/office/drawing/2014/main" id="{02025F04-31EF-4145-91F9-BEDC30907364}"/>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44112" name="TextBox 83">
              <a:extLst>
                <a:ext uri="{FF2B5EF4-FFF2-40B4-BE49-F238E27FC236}">
                  <a16:creationId xmlns:a16="http://schemas.microsoft.com/office/drawing/2014/main" id="{CF441C3F-F980-4D41-87DB-2995E5058D2E}"/>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pic>
        <p:nvPicPr>
          <p:cNvPr id="2" name="Picture 1">
            <a:extLst>
              <a:ext uri="{FF2B5EF4-FFF2-40B4-BE49-F238E27FC236}">
                <a16:creationId xmlns:a16="http://schemas.microsoft.com/office/drawing/2014/main" id="{04EB06F9-C5CC-4453-A07B-347657C728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51613" y="34194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Oval 52">
            <a:extLst>
              <a:ext uri="{FF2B5EF4-FFF2-40B4-BE49-F238E27FC236}">
                <a16:creationId xmlns:a16="http://schemas.microsoft.com/office/drawing/2014/main" id="{C4C9BF66-04F5-4FE6-B9AE-71F00D90E53C}"/>
              </a:ext>
            </a:extLst>
          </p:cNvPr>
          <p:cNvSpPr/>
          <p:nvPr/>
        </p:nvSpPr>
        <p:spPr>
          <a:xfrm>
            <a:off x="1258888" y="4702175"/>
            <a:ext cx="325437" cy="323850"/>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56" name="Oval 55">
            <a:extLst>
              <a:ext uri="{FF2B5EF4-FFF2-40B4-BE49-F238E27FC236}">
                <a16:creationId xmlns:a16="http://schemas.microsoft.com/office/drawing/2014/main" id="{CFC6F65B-F2AC-4709-9294-98ED3CF749EE}"/>
              </a:ext>
            </a:extLst>
          </p:cNvPr>
          <p:cNvSpPr/>
          <p:nvPr/>
        </p:nvSpPr>
        <p:spPr>
          <a:xfrm>
            <a:off x="3765550" y="5075238"/>
            <a:ext cx="323850" cy="323850"/>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59" name="Oval 58">
            <a:extLst>
              <a:ext uri="{FF2B5EF4-FFF2-40B4-BE49-F238E27FC236}">
                <a16:creationId xmlns:a16="http://schemas.microsoft.com/office/drawing/2014/main" id="{CE9C020E-4D14-4A22-AFD9-9EBE04CF9769}"/>
              </a:ext>
            </a:extLst>
          </p:cNvPr>
          <p:cNvSpPr/>
          <p:nvPr/>
        </p:nvSpPr>
        <p:spPr>
          <a:xfrm>
            <a:off x="2484438" y="4702175"/>
            <a:ext cx="323850" cy="323850"/>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66" name="Oval 65">
            <a:extLst>
              <a:ext uri="{FF2B5EF4-FFF2-40B4-BE49-F238E27FC236}">
                <a16:creationId xmlns:a16="http://schemas.microsoft.com/office/drawing/2014/main" id="{258C87BD-F45A-403E-85E3-9890454E95CA}"/>
              </a:ext>
            </a:extLst>
          </p:cNvPr>
          <p:cNvSpPr/>
          <p:nvPr/>
        </p:nvSpPr>
        <p:spPr>
          <a:xfrm>
            <a:off x="5019675" y="5075238"/>
            <a:ext cx="325438" cy="323850"/>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pic>
        <p:nvPicPr>
          <p:cNvPr id="44102" name="Picture 24">
            <a:extLst>
              <a:ext uri="{FF2B5EF4-FFF2-40B4-BE49-F238E27FC236}">
                <a16:creationId xmlns:a16="http://schemas.microsoft.com/office/drawing/2014/main" id="{1E4513E4-33F8-4C37-89A1-D102FD15CD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179388"/>
            <a:ext cx="2159000" cy="296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3"/>
                                        </p:tgtEl>
                                        <p:attrNameLst>
                                          <p:attrName>style.visibility</p:attrName>
                                        </p:attrNameLst>
                                      </p:cBhvr>
                                      <p:to>
                                        <p:strVal val="visible"/>
                                      </p:to>
                                    </p:set>
                                    <p:anim calcmode="lin" valueType="num">
                                      <p:cBhvr additive="base">
                                        <p:cTn id="13" dur="1000" fill="hold"/>
                                        <p:tgtEl>
                                          <p:spTgt spid="53"/>
                                        </p:tgtEl>
                                        <p:attrNameLst>
                                          <p:attrName>ppt_x</p:attrName>
                                        </p:attrNameLst>
                                      </p:cBhvr>
                                      <p:tavLst>
                                        <p:tav tm="0">
                                          <p:val>
                                            <p:strVal val="#ppt_x"/>
                                          </p:val>
                                        </p:tav>
                                        <p:tav tm="100000">
                                          <p:val>
                                            <p:strVal val="#ppt_x"/>
                                          </p:val>
                                        </p:tav>
                                      </p:tavLst>
                                    </p:anim>
                                    <p:anim calcmode="lin" valueType="num">
                                      <p:cBhvr additive="base">
                                        <p:cTn id="14" dur="1000" fill="hold"/>
                                        <p:tgtEl>
                                          <p:spTgt spid="53"/>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1000" fill="hold"/>
                                        <p:tgtEl>
                                          <p:spTgt spid="59"/>
                                        </p:tgtEl>
                                        <p:attrNameLst>
                                          <p:attrName>ppt_x</p:attrName>
                                        </p:attrNameLst>
                                      </p:cBhvr>
                                      <p:tavLst>
                                        <p:tav tm="0">
                                          <p:val>
                                            <p:strVal val="#ppt_x"/>
                                          </p:val>
                                        </p:tav>
                                        <p:tav tm="100000">
                                          <p:val>
                                            <p:strVal val="#ppt_x"/>
                                          </p:val>
                                        </p:tav>
                                      </p:tavLst>
                                    </p:anim>
                                    <p:anim calcmode="lin" valueType="num">
                                      <p:cBhvr additive="base">
                                        <p:cTn id="18" dur="1000" fill="hold"/>
                                        <p:tgtEl>
                                          <p:spTgt spid="59"/>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 calcmode="lin" valueType="num">
                                      <p:cBhvr additive="base">
                                        <p:cTn id="21" dur="1000" fill="hold"/>
                                        <p:tgtEl>
                                          <p:spTgt spid="56"/>
                                        </p:tgtEl>
                                        <p:attrNameLst>
                                          <p:attrName>ppt_x</p:attrName>
                                        </p:attrNameLst>
                                      </p:cBhvr>
                                      <p:tavLst>
                                        <p:tav tm="0">
                                          <p:val>
                                            <p:strVal val="#ppt_x"/>
                                          </p:val>
                                        </p:tav>
                                        <p:tav tm="100000">
                                          <p:val>
                                            <p:strVal val="#ppt_x"/>
                                          </p:val>
                                        </p:tav>
                                      </p:tavLst>
                                    </p:anim>
                                    <p:anim calcmode="lin" valueType="num">
                                      <p:cBhvr additive="base">
                                        <p:cTn id="22" dur="1000" fill="hold"/>
                                        <p:tgtEl>
                                          <p:spTgt spid="56"/>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 calcmode="lin" valueType="num">
                                      <p:cBhvr additive="base">
                                        <p:cTn id="25" dur="1000" fill="hold"/>
                                        <p:tgtEl>
                                          <p:spTgt spid="66"/>
                                        </p:tgtEl>
                                        <p:attrNameLst>
                                          <p:attrName>ppt_x</p:attrName>
                                        </p:attrNameLst>
                                      </p:cBhvr>
                                      <p:tavLst>
                                        <p:tav tm="0">
                                          <p:val>
                                            <p:strVal val="#ppt_x"/>
                                          </p:val>
                                        </p:tav>
                                        <p:tav tm="100000">
                                          <p:val>
                                            <p:strVal val="#ppt_x"/>
                                          </p:val>
                                        </p:tav>
                                      </p:tavLst>
                                    </p:anim>
                                    <p:anim calcmode="lin" valueType="num">
                                      <p:cBhvr additive="base">
                                        <p:cTn id="26" dur="1000" fill="hold"/>
                                        <p:tgtEl>
                                          <p:spTgt spid="6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9"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a16="http://schemas.microsoft.com/office/drawing/2014/main" id="{CBE0854E-99DE-4DA1-B5E9-B53807FD586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20638"/>
            <a:ext cx="3265487"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38E59B6E-56D1-42DE-B61B-8FCF91314E6C}"/>
              </a:ext>
            </a:extLst>
          </p:cNvPr>
          <p:cNvSpPr txBox="1"/>
          <p:nvPr/>
        </p:nvSpPr>
        <p:spPr>
          <a:xfrm>
            <a:off x="161925" y="155575"/>
            <a:ext cx="5572125" cy="646113"/>
          </a:xfrm>
          <a:prstGeom prst="rect">
            <a:avLst/>
          </a:prstGeom>
          <a:noFill/>
        </p:spPr>
        <p:txBody>
          <a:bodyPr>
            <a:spAutoFit/>
          </a:bodyPr>
          <a:lstStyle/>
          <a:p>
            <a:pPr eaLnBrk="1" fontAlgn="auto" hangingPunct="1">
              <a:spcBef>
                <a:spcPts val="700"/>
              </a:spcBef>
              <a:spcAft>
                <a:spcPts val="0"/>
              </a:spcAft>
              <a:defRPr/>
            </a:pPr>
            <a:r>
              <a:rPr lang="en-US" sz="3600" b="1" spc="100" dirty="0">
                <a:latin typeface="Arial"/>
                <a:ea typeface="+mn-ea"/>
                <a:cs typeface="Arial"/>
              </a:rPr>
              <a:t>Lao &amp; Jules Chan</a:t>
            </a:r>
          </a:p>
        </p:txBody>
      </p:sp>
      <p:pic>
        <p:nvPicPr>
          <p:cNvPr id="45060" name="Picture 3">
            <a:extLst>
              <a:ext uri="{FF2B5EF4-FFF2-40B4-BE49-F238E27FC236}">
                <a16:creationId xmlns:a16="http://schemas.microsoft.com/office/drawing/2014/main" id="{73A0436A-8D15-4F81-BE55-920353E5326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245100"/>
            <a:ext cx="9144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Online Media 2" title="Jules and Lao Animation">
            <a:hlinkClick r:id="" action="ppaction://media"/>
            <a:extLst>
              <a:ext uri="{FF2B5EF4-FFF2-40B4-BE49-F238E27FC236}">
                <a16:creationId xmlns:a16="http://schemas.microsoft.com/office/drawing/2014/main" id="{A9A035C1-D700-4BB0-83B4-973448263018}"/>
              </a:ext>
            </a:extLst>
          </p:cNvPr>
          <p:cNvPicPr>
            <a:picLocks noRot="1" noChangeAspect="1"/>
          </p:cNvPicPr>
          <p:nvPr>
            <a:videoFile r:link="rId1"/>
          </p:nvPr>
        </p:nvPicPr>
        <p:blipFill>
          <a:blip r:embed="rId6"/>
          <a:stretch>
            <a:fillRect/>
          </a:stretch>
        </p:blipFill>
        <p:spPr>
          <a:xfrm>
            <a:off x="354013" y="1484313"/>
            <a:ext cx="6016625" cy="3384550"/>
          </a:xfrm>
          <a:prstGeom prst="rect">
            <a:avLst/>
          </a:prstGeom>
        </p:spPr>
      </p:pic>
      <p:sp>
        <p:nvSpPr>
          <p:cNvPr id="45062" name="TextBox 5">
            <a:extLst>
              <a:ext uri="{FF2B5EF4-FFF2-40B4-BE49-F238E27FC236}">
                <a16:creationId xmlns:a16="http://schemas.microsoft.com/office/drawing/2014/main" id="{13CD8A16-4EA7-4E68-BD69-D7B9EBE93896}"/>
              </a:ext>
            </a:extLst>
          </p:cNvPr>
          <p:cNvSpPr txBox="1">
            <a:spLocks noChangeArrowheads="1"/>
          </p:cNvSpPr>
          <p:nvPr/>
        </p:nvSpPr>
        <p:spPr bwMode="auto">
          <a:xfrm>
            <a:off x="161925" y="5049838"/>
            <a:ext cx="8250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t>Should the video on this slide not work, please follow this link to our YouTube channel </a:t>
            </a:r>
          </a:p>
          <a:p>
            <a:pPr algn="ctr">
              <a:spcBef>
                <a:spcPct val="0"/>
              </a:spcBef>
              <a:buFontTx/>
              <a:buNone/>
            </a:pPr>
            <a:r>
              <a:rPr lang="en-GB" altLang="en-US" sz="1800">
                <a:hlinkClick r:id="rId7"/>
              </a:rPr>
              <a:t>here.</a:t>
            </a:r>
            <a:endParaRPr lang="en-GB"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2">
            <a:extLst>
              <a:ext uri="{FF2B5EF4-FFF2-40B4-BE49-F238E27FC236}">
                <a16:creationId xmlns:a16="http://schemas.microsoft.com/office/drawing/2014/main" id="{4AC00F7E-031B-4FBF-A637-DA20D3DA01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45113" y="179388"/>
            <a:ext cx="4319587"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Box 10">
            <a:extLst>
              <a:ext uri="{FF2B5EF4-FFF2-40B4-BE49-F238E27FC236}">
                <a16:creationId xmlns:a16="http://schemas.microsoft.com/office/drawing/2014/main" id="{E511EB59-2FB5-452D-B735-AF1DF5AD3EDD}"/>
              </a:ext>
            </a:extLst>
          </p:cNvPr>
          <p:cNvSpPr txBox="1">
            <a:spLocks noChangeArrowheads="1"/>
          </p:cNvSpPr>
          <p:nvPr/>
        </p:nvSpPr>
        <p:spPr bwMode="auto">
          <a:xfrm>
            <a:off x="161925" y="155575"/>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GB" altLang="en-US" sz="3600" b="1">
                <a:latin typeface="Arial" panose="020B0604020202020204" pitchFamily="34" charset="0"/>
                <a:cs typeface="Times New Roman" panose="02020603050405020304" pitchFamily="18" charset="0"/>
              </a:rPr>
              <a:t>Lao and Jules’</a:t>
            </a:r>
            <a:r>
              <a:rPr lang="en-US" altLang="ja-JP" sz="3600" b="1">
                <a:latin typeface="Arial" panose="020B0604020202020204" pitchFamily="34" charset="0"/>
                <a:cs typeface="Arial" panose="020B0604020202020204" pitchFamily="34" charset="0"/>
              </a:rPr>
              <a:t> Portfolio</a:t>
            </a:r>
            <a:endParaRPr lang="en-US" altLang="en-US" sz="3600" b="1">
              <a:latin typeface="Arial" panose="020B0604020202020204" pitchFamily="34" charset="0"/>
              <a:cs typeface="Arial" panose="020B0604020202020204" pitchFamily="34" charset="0"/>
            </a:endParaRPr>
          </a:p>
        </p:txBody>
      </p:sp>
      <p:graphicFrame>
        <p:nvGraphicFramePr>
          <p:cNvPr id="50" name="Table 49">
            <a:extLst>
              <a:ext uri="{FF2B5EF4-FFF2-40B4-BE49-F238E27FC236}">
                <a16:creationId xmlns:a16="http://schemas.microsoft.com/office/drawing/2014/main" id="{4F536B53-F531-4B95-AC81-7A8E4D1DB81C}"/>
              </a:ext>
            </a:extLst>
          </p:cNvPr>
          <p:cNvGraphicFramePr>
            <a:graphicFrameLocks noGrp="1"/>
          </p:cNvGraphicFramePr>
          <p:nvPr/>
        </p:nvGraphicFramePr>
        <p:xfrm>
          <a:off x="755650" y="2079625"/>
          <a:ext cx="5040313" cy="3708400"/>
        </p:xfrm>
        <a:graphic>
          <a:graphicData uri="http://schemas.openxmlformats.org/drawingml/2006/table">
            <a:tbl>
              <a:tblPr firstRow="1" bandRow="1">
                <a:tableStyleId>{073A0DAA-6AF3-43AB-8588-CEC1D06C72B9}</a:tableStyleId>
              </a:tblPr>
              <a:tblGrid>
                <a:gridCol w="1260078">
                  <a:extLst>
                    <a:ext uri="{9D8B030D-6E8A-4147-A177-3AD203B41FA5}">
                      <a16:colId xmlns:a16="http://schemas.microsoft.com/office/drawing/2014/main" val="20000"/>
                    </a:ext>
                  </a:extLst>
                </a:gridCol>
                <a:gridCol w="1260078">
                  <a:extLst>
                    <a:ext uri="{9D8B030D-6E8A-4147-A177-3AD203B41FA5}">
                      <a16:colId xmlns:a16="http://schemas.microsoft.com/office/drawing/2014/main" val="20001"/>
                    </a:ext>
                  </a:extLst>
                </a:gridCol>
                <a:gridCol w="1260078">
                  <a:extLst>
                    <a:ext uri="{9D8B030D-6E8A-4147-A177-3AD203B41FA5}">
                      <a16:colId xmlns:a16="http://schemas.microsoft.com/office/drawing/2014/main" val="20002"/>
                    </a:ext>
                  </a:extLst>
                </a:gridCol>
                <a:gridCol w="1260078">
                  <a:extLst>
                    <a:ext uri="{9D8B030D-6E8A-4147-A177-3AD203B41FA5}">
                      <a16:colId xmlns:a16="http://schemas.microsoft.com/office/drawing/2014/main" val="20003"/>
                    </a:ext>
                  </a:extLst>
                </a:gridCol>
              </a:tblGrid>
              <a:tr h="370840">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extLst>
                  <a:ext uri="{0D108BD9-81ED-4DB2-BD59-A6C34878D82A}">
                    <a16:rowId xmlns:a16="http://schemas.microsoft.com/office/drawing/2014/main" val="10002"/>
                  </a:ext>
                </a:extLst>
              </a:tr>
              <a:tr h="370840">
                <a:tc>
                  <a:txBody>
                    <a:bodyPr/>
                    <a:lstStyle/>
                    <a:p>
                      <a:endParaRPr lang="en-US"/>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3"/>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4"/>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5"/>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6"/>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7"/>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8"/>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dirty="0"/>
                    </a:p>
                  </a:txBody>
                  <a:tcPr marL="91436" marR="91436"/>
                </a:tc>
                <a:extLst>
                  <a:ext uri="{0D108BD9-81ED-4DB2-BD59-A6C34878D82A}">
                    <a16:rowId xmlns:a16="http://schemas.microsoft.com/office/drawing/2014/main" val="10009"/>
                  </a:ext>
                </a:extLst>
              </a:tr>
            </a:tbl>
          </a:graphicData>
        </a:graphic>
      </p:graphicFrame>
      <p:sp>
        <p:nvSpPr>
          <p:cNvPr id="54" name="TextBox 53">
            <a:extLst>
              <a:ext uri="{FF2B5EF4-FFF2-40B4-BE49-F238E27FC236}">
                <a16:creationId xmlns:a16="http://schemas.microsoft.com/office/drawing/2014/main" id="{6FBC5FCE-A47B-4A84-B035-ABCA89D95421}"/>
              </a:ext>
            </a:extLst>
          </p:cNvPr>
          <p:cNvSpPr txBox="1"/>
          <p:nvPr/>
        </p:nvSpPr>
        <p:spPr>
          <a:xfrm>
            <a:off x="857250" y="5908675"/>
            <a:ext cx="1081088" cy="276225"/>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55" name="TextBox 54">
            <a:extLst>
              <a:ext uri="{FF2B5EF4-FFF2-40B4-BE49-F238E27FC236}">
                <a16:creationId xmlns:a16="http://schemas.microsoft.com/office/drawing/2014/main" id="{3C514C2E-65EA-48A6-A25F-6B0B5C1E704E}"/>
              </a:ext>
            </a:extLst>
          </p:cNvPr>
          <p:cNvSpPr txBox="1"/>
          <p:nvPr/>
        </p:nvSpPr>
        <p:spPr>
          <a:xfrm>
            <a:off x="2130425" y="5908675"/>
            <a:ext cx="1081088" cy="276225"/>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57" name="TextBox 56">
            <a:extLst>
              <a:ext uri="{FF2B5EF4-FFF2-40B4-BE49-F238E27FC236}">
                <a16:creationId xmlns:a16="http://schemas.microsoft.com/office/drawing/2014/main" id="{30ED891D-2EA7-44DC-8C0E-4876BBD98C51}"/>
              </a:ext>
            </a:extLst>
          </p:cNvPr>
          <p:cNvSpPr txBox="1"/>
          <p:nvPr/>
        </p:nvSpPr>
        <p:spPr>
          <a:xfrm>
            <a:off x="3405188" y="5908675"/>
            <a:ext cx="1046162" cy="276225"/>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58" name="TextBox 57">
            <a:extLst>
              <a:ext uri="{FF2B5EF4-FFF2-40B4-BE49-F238E27FC236}">
                <a16:creationId xmlns:a16="http://schemas.microsoft.com/office/drawing/2014/main" id="{3363B413-21E0-4598-BB45-201F52CFF4C2}"/>
              </a:ext>
            </a:extLst>
          </p:cNvPr>
          <p:cNvSpPr txBox="1"/>
          <p:nvPr/>
        </p:nvSpPr>
        <p:spPr>
          <a:xfrm>
            <a:off x="4643438" y="5908675"/>
            <a:ext cx="1081087" cy="276225"/>
          </a:xfrm>
          <a:prstGeom prst="rect">
            <a:avLst/>
          </a:prstGeom>
          <a:solidFill>
            <a:schemeClr val="accent2"/>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47169" name="Group 59">
            <a:extLst>
              <a:ext uri="{FF2B5EF4-FFF2-40B4-BE49-F238E27FC236}">
                <a16:creationId xmlns:a16="http://schemas.microsoft.com/office/drawing/2014/main" id="{86DD2E0A-3EDE-4028-8BC5-BF62B5114B84}"/>
              </a:ext>
            </a:extLst>
          </p:cNvPr>
          <p:cNvGrpSpPr>
            <a:grpSpLocks/>
          </p:cNvGrpSpPr>
          <p:nvPr/>
        </p:nvGrpSpPr>
        <p:grpSpPr bwMode="auto">
          <a:xfrm>
            <a:off x="339725" y="2151063"/>
            <a:ext cx="373063" cy="3560762"/>
            <a:chOff x="3364352" y="1468601"/>
            <a:chExt cx="373352" cy="3560682"/>
          </a:xfrm>
        </p:grpSpPr>
        <p:sp>
          <p:nvSpPr>
            <p:cNvPr id="47173" name="TextBox 60">
              <a:extLst>
                <a:ext uri="{FF2B5EF4-FFF2-40B4-BE49-F238E27FC236}">
                  <a16:creationId xmlns:a16="http://schemas.microsoft.com/office/drawing/2014/main" id="{59F936CF-694E-4D32-B782-3238F35EB67F}"/>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47174" name="TextBox 61">
              <a:extLst>
                <a:ext uri="{FF2B5EF4-FFF2-40B4-BE49-F238E27FC236}">
                  <a16:creationId xmlns:a16="http://schemas.microsoft.com/office/drawing/2014/main" id="{220AFE1C-9C5A-43E9-9C2C-80D9C7E8A285}"/>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47175" name="TextBox 62">
              <a:extLst>
                <a:ext uri="{FF2B5EF4-FFF2-40B4-BE49-F238E27FC236}">
                  <a16:creationId xmlns:a16="http://schemas.microsoft.com/office/drawing/2014/main" id="{30C4F88B-4DBF-4E74-BB89-FB8D218BA430}"/>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47176" name="TextBox 63">
              <a:extLst>
                <a:ext uri="{FF2B5EF4-FFF2-40B4-BE49-F238E27FC236}">
                  <a16:creationId xmlns:a16="http://schemas.microsoft.com/office/drawing/2014/main" id="{EC5B1AC2-B342-4A06-A29A-78EFACFC6FBE}"/>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47177" name="TextBox 64">
              <a:extLst>
                <a:ext uri="{FF2B5EF4-FFF2-40B4-BE49-F238E27FC236}">
                  <a16:creationId xmlns:a16="http://schemas.microsoft.com/office/drawing/2014/main" id="{693E3C48-7B21-483C-9FBA-D1DBDD6BF69B}"/>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47178" name="TextBox 75">
              <a:extLst>
                <a:ext uri="{FF2B5EF4-FFF2-40B4-BE49-F238E27FC236}">
                  <a16:creationId xmlns:a16="http://schemas.microsoft.com/office/drawing/2014/main" id="{405BF31B-9E5B-43B1-8584-32845774D123}"/>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47179" name="TextBox 77">
              <a:extLst>
                <a:ext uri="{FF2B5EF4-FFF2-40B4-BE49-F238E27FC236}">
                  <a16:creationId xmlns:a16="http://schemas.microsoft.com/office/drawing/2014/main" id="{7F34FA35-6788-4D07-926E-9EB1E967BA0E}"/>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47180" name="TextBox 79">
              <a:extLst>
                <a:ext uri="{FF2B5EF4-FFF2-40B4-BE49-F238E27FC236}">
                  <a16:creationId xmlns:a16="http://schemas.microsoft.com/office/drawing/2014/main" id="{E9AE1359-7E44-45B7-BEE0-C7E0A73EBF91}"/>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47181" name="TextBox 81">
              <a:extLst>
                <a:ext uri="{FF2B5EF4-FFF2-40B4-BE49-F238E27FC236}">
                  <a16:creationId xmlns:a16="http://schemas.microsoft.com/office/drawing/2014/main" id="{13045CBE-3D08-4FB9-8F2D-DA34044167B1}"/>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47182" name="TextBox 83">
              <a:extLst>
                <a:ext uri="{FF2B5EF4-FFF2-40B4-BE49-F238E27FC236}">
                  <a16:creationId xmlns:a16="http://schemas.microsoft.com/office/drawing/2014/main" id="{CF60236B-209D-46ED-A0C2-A3DA999FAC7B}"/>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pic>
        <p:nvPicPr>
          <p:cNvPr id="2" name="Picture 1">
            <a:extLst>
              <a:ext uri="{FF2B5EF4-FFF2-40B4-BE49-F238E27FC236}">
                <a16:creationId xmlns:a16="http://schemas.microsoft.com/office/drawing/2014/main" id="{A32BE134-44A5-4436-9DEC-904FF678539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3419475"/>
            <a:ext cx="179546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Oval 74">
            <a:extLst>
              <a:ext uri="{FF2B5EF4-FFF2-40B4-BE49-F238E27FC236}">
                <a16:creationId xmlns:a16="http://schemas.microsoft.com/office/drawing/2014/main" id="{9FBED278-E9C0-464F-B9A0-9AEEA6CCA389}"/>
              </a:ext>
            </a:extLst>
          </p:cNvPr>
          <p:cNvSpPr/>
          <p:nvPr/>
        </p:nvSpPr>
        <p:spPr>
          <a:xfrm>
            <a:off x="3765550" y="5075238"/>
            <a:ext cx="323850" cy="323850"/>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7" name="Oval 76">
            <a:extLst>
              <a:ext uri="{FF2B5EF4-FFF2-40B4-BE49-F238E27FC236}">
                <a16:creationId xmlns:a16="http://schemas.microsoft.com/office/drawing/2014/main" id="{DED72985-3288-44DF-B26F-BEEF528C3CEE}"/>
              </a:ext>
            </a:extLst>
          </p:cNvPr>
          <p:cNvSpPr/>
          <p:nvPr/>
        </p:nvSpPr>
        <p:spPr>
          <a:xfrm>
            <a:off x="5019675" y="2854325"/>
            <a:ext cx="325438" cy="323850"/>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1000" fill="hold"/>
                                        <p:tgtEl>
                                          <p:spTgt spid="75"/>
                                        </p:tgtEl>
                                        <p:attrNameLst>
                                          <p:attrName>ppt_x</p:attrName>
                                        </p:attrNameLst>
                                      </p:cBhvr>
                                      <p:tavLst>
                                        <p:tav tm="0">
                                          <p:val>
                                            <p:strVal val="#ppt_x"/>
                                          </p:val>
                                        </p:tav>
                                        <p:tav tm="100000">
                                          <p:val>
                                            <p:strVal val="#ppt_x"/>
                                          </p:val>
                                        </p:tav>
                                      </p:tavLst>
                                    </p:anim>
                                    <p:anim calcmode="lin" valueType="num">
                                      <p:cBhvr additive="base">
                                        <p:cTn id="14" dur="1000" fill="hold"/>
                                        <p:tgtEl>
                                          <p:spTgt spid="75"/>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additive="base">
                                        <p:cTn id="17" dur="1000" fill="hold"/>
                                        <p:tgtEl>
                                          <p:spTgt spid="77"/>
                                        </p:tgtEl>
                                        <p:attrNameLst>
                                          <p:attrName>ppt_x</p:attrName>
                                        </p:attrNameLst>
                                      </p:cBhvr>
                                      <p:tavLst>
                                        <p:tav tm="0">
                                          <p:val>
                                            <p:strVal val="#ppt_x"/>
                                          </p:val>
                                        </p:tav>
                                        <p:tav tm="100000">
                                          <p:val>
                                            <p:strVal val="#ppt_x"/>
                                          </p:val>
                                        </p:tav>
                                      </p:tavLst>
                                    </p:anim>
                                    <p:anim calcmode="lin" valueType="num">
                                      <p:cBhvr additive="base">
                                        <p:cTn id="18" dur="1000" fill="hold"/>
                                        <p:tgtEl>
                                          <p:spTgt spid="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AE4A4A-4D34-4064-A48E-F3AF35924C48}"/>
              </a:ext>
            </a:extLst>
          </p:cNvPr>
          <p:cNvSpPr>
            <a:spLocks noGrp="1"/>
          </p:cNvSpPr>
          <p:nvPr>
            <p:ph idx="1"/>
          </p:nvPr>
        </p:nvSpPr>
        <p:spPr>
          <a:xfrm>
            <a:off x="144463" y="1439863"/>
            <a:ext cx="4443412" cy="4464050"/>
          </a:xfrm>
        </p:spPr>
        <p:txBody>
          <a:bodyPr/>
          <a:lstStyle/>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have practised your people skills of listening and persuasion</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have practised your problem solving skills to analyse different information and make crucial planning decisions</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understand more about the importance of the role of financial planning in everyone’s lives</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realise some of the opportunities for you in the world of financial planning.</a:t>
            </a:r>
          </a:p>
        </p:txBody>
      </p:sp>
      <p:sp>
        <p:nvSpPr>
          <p:cNvPr id="49155" name="TextBox 5">
            <a:extLst>
              <a:ext uri="{FF2B5EF4-FFF2-40B4-BE49-F238E27FC236}">
                <a16:creationId xmlns:a16="http://schemas.microsoft.com/office/drawing/2014/main" id="{7E48419C-FEC7-4F74-9E08-94A989B6D97C}"/>
              </a:ext>
            </a:extLst>
          </p:cNvPr>
          <p:cNvSpPr txBox="1">
            <a:spLocks noChangeArrowheads="1"/>
          </p:cNvSpPr>
          <p:nvPr/>
        </p:nvSpPr>
        <p:spPr bwMode="auto">
          <a:xfrm>
            <a:off x="144463" y="179388"/>
            <a:ext cx="55721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Outcomes</a:t>
            </a:r>
          </a:p>
          <a:p>
            <a:pPr eaLnBrk="1" hangingPunct="1">
              <a:spcBef>
                <a:spcPts val="700"/>
              </a:spcBef>
              <a:buFontTx/>
              <a:buNone/>
            </a:pPr>
            <a:r>
              <a:rPr lang="en-US" altLang="en-US" sz="1800" b="1">
                <a:solidFill>
                  <a:srgbClr val="595959"/>
                </a:solidFill>
                <a:latin typeface="Arial" panose="020B0604020202020204" pitchFamily="34" charset="0"/>
                <a:cs typeface="Arial" panose="020B0604020202020204" pitchFamily="34" charset="0"/>
              </a:rPr>
              <a:t>In playing the game we hope that you…</a:t>
            </a:r>
          </a:p>
        </p:txBody>
      </p:sp>
      <p:pic>
        <p:nvPicPr>
          <p:cNvPr id="49156" name="Picture 4" descr="Game Board.jpg">
            <a:extLst>
              <a:ext uri="{FF2B5EF4-FFF2-40B4-BE49-F238E27FC236}">
                <a16:creationId xmlns:a16="http://schemas.microsoft.com/office/drawing/2014/main" id="{09614E0B-DED4-4217-A662-A11B1E4D08BA}"/>
              </a:ext>
            </a:extLst>
          </p:cNvPr>
          <p:cNvPicPr>
            <a:picLocks noChangeAspect="1"/>
          </p:cNvPicPr>
          <p:nvPr/>
        </p:nvPicPr>
        <p:blipFill>
          <a:blip r:embed="rId3"/>
          <a:srcRect/>
          <a:stretch>
            <a:fillRect/>
          </a:stretch>
        </p:blipFill>
        <p:spPr bwMode="auto">
          <a:xfrm>
            <a:off x="5324475" y="388938"/>
            <a:ext cx="3457575" cy="3462337"/>
          </a:xfrm>
          <a:prstGeom prst="rect">
            <a:avLst/>
          </a:prstGeom>
          <a:noFill/>
          <a:ln w="76200" cap="rnd">
            <a:solidFill>
              <a:srgbClr val="F2F2F2"/>
            </a:solidFill>
            <a:bevel/>
            <a:headEnd/>
            <a:tailEnd/>
          </a:ln>
          <a:effectLst>
            <a:outerShdw blurRad="50800" dist="38100" dir="2700000" algn="tl" rotWithShape="0">
              <a:srgbClr val="808080">
                <a:alpha val="42998"/>
              </a:srgbClr>
            </a:outerShdw>
          </a:effectLst>
        </p:spPr>
      </p:pic>
      <p:pic>
        <p:nvPicPr>
          <p:cNvPr id="49157" name="Picture 6">
            <a:extLst>
              <a:ext uri="{FF2B5EF4-FFF2-40B4-BE49-F238E27FC236}">
                <a16:creationId xmlns:a16="http://schemas.microsoft.com/office/drawing/2014/main" id="{F19582D0-BCC9-40A6-8CE5-983080092D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45100"/>
            <a:ext cx="9144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4">
            <a:extLst>
              <a:ext uri="{FF2B5EF4-FFF2-40B4-BE49-F238E27FC236}">
                <a16:creationId xmlns:a16="http://schemas.microsoft.com/office/drawing/2014/main" id="{0E0FD338-B5FC-4A59-B0ED-EB452C92C417}"/>
              </a:ext>
            </a:extLst>
          </p:cNvPr>
          <p:cNvSpPr txBox="1">
            <a:spLocks noChangeArrowheads="1"/>
          </p:cNvSpPr>
          <p:nvPr/>
        </p:nvSpPr>
        <p:spPr bwMode="auto">
          <a:xfrm>
            <a:off x="346075" y="260350"/>
            <a:ext cx="8440738"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rgbClr val="333333"/>
                </a:solidFill>
                <a:latin typeface="Arial" panose="020B0604020202020204" pitchFamily="34" charset="0"/>
                <a:ea typeface="Gotham Book"/>
                <a:cs typeface="Gotham Book"/>
              </a:defRPr>
            </a:lvl1pPr>
            <a:lvl2pPr marL="742950" indent="-285750">
              <a:spcBef>
                <a:spcPct val="20000"/>
              </a:spcBef>
              <a:buFont typeface="Arial" panose="020B0604020202020204" pitchFamily="34" charset="0"/>
              <a:buChar char="–"/>
              <a:defRPr>
                <a:solidFill>
                  <a:srgbClr val="333333"/>
                </a:solidFill>
                <a:latin typeface="Arial" panose="020B0604020202020204" pitchFamily="34" charset="0"/>
                <a:ea typeface="Gotham Book"/>
                <a:cs typeface="Gotham Book"/>
              </a:defRPr>
            </a:lvl2pPr>
            <a:lvl3pPr marL="1143000" indent="-228600">
              <a:spcBef>
                <a:spcPct val="20000"/>
              </a:spcBef>
              <a:buFont typeface="Arial" panose="020B0604020202020204" pitchFamily="34" charset="0"/>
              <a:buChar char="•"/>
              <a:defRPr sz="1600">
                <a:solidFill>
                  <a:srgbClr val="333333"/>
                </a:solidFill>
                <a:latin typeface="Arial" panose="020B0604020202020204" pitchFamily="34" charset="0"/>
                <a:ea typeface="Gotham Book"/>
                <a:cs typeface="Gotham Book"/>
              </a:defRPr>
            </a:lvl3pPr>
            <a:lvl4pPr marL="1600200" indent="-228600">
              <a:spcBef>
                <a:spcPct val="20000"/>
              </a:spcBef>
              <a:buFont typeface="Arial" panose="020B0604020202020204" pitchFamily="34" charset="0"/>
              <a:buChar char="–"/>
              <a:defRPr sz="1400">
                <a:solidFill>
                  <a:srgbClr val="333333"/>
                </a:solidFill>
                <a:latin typeface="Arial" panose="020B0604020202020204" pitchFamily="34" charset="0"/>
                <a:ea typeface="Gotham Book"/>
                <a:cs typeface="Gotham Book"/>
              </a:defRPr>
            </a:lvl4pPr>
            <a:lvl5pPr marL="2057400" indent="-228600">
              <a:spcBef>
                <a:spcPct val="20000"/>
              </a:spcBef>
              <a:buFont typeface="Arial" panose="020B0604020202020204" pitchFamily="34" charset="0"/>
              <a:buChar char="»"/>
              <a:defRPr sz="1400">
                <a:solidFill>
                  <a:srgbClr val="333333"/>
                </a:solidFill>
                <a:latin typeface="Arial" panose="020B0604020202020204" pitchFamily="34" charset="0"/>
                <a:ea typeface="Gotham Book"/>
                <a:cs typeface="Gotham Book"/>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333333"/>
                </a:solidFill>
                <a:latin typeface="Arial" panose="020B0604020202020204" pitchFamily="34" charset="0"/>
                <a:ea typeface="Gotham Book"/>
                <a:cs typeface="Gotham Book"/>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333333"/>
                </a:solidFill>
                <a:latin typeface="Arial" panose="020B0604020202020204" pitchFamily="34" charset="0"/>
                <a:ea typeface="Gotham Book"/>
                <a:cs typeface="Gotham Book"/>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333333"/>
                </a:solidFill>
                <a:latin typeface="Arial" panose="020B0604020202020204" pitchFamily="34" charset="0"/>
                <a:ea typeface="Gotham Book"/>
                <a:cs typeface="Gotham Book"/>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333333"/>
                </a:solidFill>
                <a:latin typeface="Arial" panose="020B0604020202020204" pitchFamily="34" charset="0"/>
                <a:ea typeface="Gotham Book"/>
                <a:cs typeface="Gotham Book"/>
              </a:defRPr>
            </a:lvl9pPr>
          </a:lstStyle>
          <a:p>
            <a:pPr>
              <a:lnSpc>
                <a:spcPct val="150000"/>
              </a:lnSpc>
              <a:spcBef>
                <a:spcPct val="0"/>
              </a:spcBef>
              <a:buFontTx/>
              <a:buNone/>
            </a:pPr>
            <a:r>
              <a:rPr lang="en-GB" altLang="en-US" sz="2400" b="1">
                <a:solidFill>
                  <a:schemeClr val="tx1"/>
                </a:solidFill>
                <a:latin typeface="Calibri" panose="020F0502020204030204" pitchFamily="34" charset="0"/>
                <a:ea typeface="ＭＳ Ｐゴシック" panose="020B0600070205080204" pitchFamily="34" charset="-128"/>
              </a:rPr>
              <a:t>Next steps - Keep In Touch -  CII Discover Membership</a:t>
            </a:r>
          </a:p>
        </p:txBody>
      </p:sp>
      <p:sp>
        <p:nvSpPr>
          <p:cNvPr id="6" name="Rectangle 3">
            <a:extLst>
              <a:ext uri="{FF2B5EF4-FFF2-40B4-BE49-F238E27FC236}">
                <a16:creationId xmlns:a16="http://schemas.microsoft.com/office/drawing/2014/main" id="{AFF15FB3-8664-4081-946B-B2275C18FAC0}"/>
              </a:ext>
            </a:extLst>
          </p:cNvPr>
          <p:cNvSpPr txBox="1">
            <a:spLocks noChangeArrowheads="1"/>
          </p:cNvSpPr>
          <p:nvPr/>
        </p:nvSpPr>
        <p:spPr>
          <a:xfrm>
            <a:off x="-3175" y="981075"/>
            <a:ext cx="8618538" cy="4679950"/>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2000" b="0" i="0" kern="1200">
                <a:solidFill>
                  <a:srgbClr val="333333"/>
                </a:solidFill>
                <a:latin typeface="+mn-lt"/>
                <a:ea typeface="+mn-ea"/>
                <a:cs typeface="Gotham Book"/>
              </a:defRPr>
            </a:lvl1pPr>
            <a:lvl2pPr marL="742950" indent="-285750" algn="l" defTabSz="457200" rtl="0" eaLnBrk="1" latinLnBrk="0" hangingPunct="1">
              <a:spcBef>
                <a:spcPct val="20000"/>
              </a:spcBef>
              <a:buFont typeface="Arial"/>
              <a:buChar char="–"/>
              <a:defRPr sz="1800" b="0" i="0" kern="1200">
                <a:solidFill>
                  <a:srgbClr val="333333"/>
                </a:solidFill>
                <a:latin typeface="+mn-lt"/>
                <a:ea typeface="+mn-ea"/>
                <a:cs typeface="Gotham Book"/>
              </a:defRPr>
            </a:lvl2pPr>
            <a:lvl3pPr marL="1143000" indent="-228600" algn="l" defTabSz="457200" rtl="0" eaLnBrk="1" latinLnBrk="0" hangingPunct="1">
              <a:spcBef>
                <a:spcPct val="20000"/>
              </a:spcBef>
              <a:buFont typeface="Arial"/>
              <a:buChar char="•"/>
              <a:defRPr sz="1600" b="0" i="0" kern="1200">
                <a:solidFill>
                  <a:srgbClr val="333333"/>
                </a:solidFill>
                <a:latin typeface="+mn-lt"/>
                <a:ea typeface="+mn-ea"/>
                <a:cs typeface="Gotham Book"/>
              </a:defRPr>
            </a:lvl3pPr>
            <a:lvl4pPr marL="16002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4pPr>
            <a:lvl5pPr marL="2057400" indent="-228600" algn="l" defTabSz="457200" rtl="0" eaLnBrk="1" latinLnBrk="0" hangingPunct="1">
              <a:spcBef>
                <a:spcPct val="20000"/>
              </a:spcBef>
              <a:buFont typeface="Arial"/>
              <a:buChar char="»"/>
              <a:defRPr sz="1400" b="0" i="0" kern="1200">
                <a:solidFill>
                  <a:srgbClr val="333333"/>
                </a:solidFill>
                <a:latin typeface="+mn-lt"/>
                <a:ea typeface="+mn-ea"/>
                <a:cs typeface="Gotham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5588" indent="-255588">
              <a:defRPr/>
            </a:pPr>
            <a:r>
              <a:rPr lang="en-GB" sz="2600" b="1" dirty="0">
                <a:cs typeface="Arial" panose="020B0604020202020204" pitchFamily="34" charset="0"/>
              </a:rPr>
              <a:t>Keep In Touch</a:t>
            </a:r>
            <a:r>
              <a:rPr lang="en-GB" sz="2600" dirty="0">
                <a:cs typeface="Arial" panose="020B0604020202020204" pitchFamily="34" charset="0"/>
              </a:rPr>
              <a:t>…</a:t>
            </a:r>
            <a:endParaRPr lang="en-GB" altLang="en-US" sz="2600" i="1" dirty="0">
              <a:cs typeface="Arial" panose="020B0604020202020204" pitchFamily="34" charset="0"/>
            </a:endParaRPr>
          </a:p>
          <a:p>
            <a:pPr marL="400050" lvl="1" indent="0">
              <a:buFont typeface="Arial"/>
              <a:buNone/>
              <a:defRPr/>
            </a:pPr>
            <a:r>
              <a:rPr lang="en-GB" sz="2600" u="sng" dirty="0">
                <a:cs typeface="Arial" panose="020B0604020202020204" pitchFamily="34" charset="0"/>
                <a:hlinkClick r:id="rId3"/>
              </a:rPr>
              <a:t>ciistepforward.co.uk</a:t>
            </a:r>
            <a:r>
              <a:rPr lang="en-GB" sz="2600" dirty="0">
                <a:cs typeface="Arial" panose="020B0604020202020204" pitchFamily="34" charset="0"/>
              </a:rPr>
              <a:t>  </a:t>
            </a:r>
          </a:p>
          <a:p>
            <a:pPr marL="400050" lvl="1" indent="0">
              <a:buFont typeface="Arial"/>
              <a:buNone/>
              <a:defRPr/>
            </a:pPr>
            <a:endParaRPr lang="en-GB" sz="2600" dirty="0">
              <a:cs typeface="Arial" panose="020B0604020202020204" pitchFamily="34" charset="0"/>
            </a:endParaRPr>
          </a:p>
          <a:p>
            <a:pPr marL="255588" indent="-255588">
              <a:buFontTx/>
              <a:buChar char="•"/>
              <a:defRPr/>
            </a:pPr>
            <a:r>
              <a:rPr lang="en-GB" sz="2600" b="1" dirty="0">
                <a:cs typeface="Arial" panose="020B0604020202020204" pitchFamily="34" charset="0"/>
              </a:rPr>
              <a:t>Membership</a:t>
            </a:r>
          </a:p>
          <a:p>
            <a:pPr marL="400050" lvl="1" indent="0">
              <a:buFont typeface="Arial"/>
              <a:buNone/>
              <a:defRPr/>
            </a:pPr>
            <a:r>
              <a:rPr lang="en-GB" sz="2600" dirty="0">
                <a:cs typeface="Arial" panose="020B0604020202020204" pitchFamily="34" charset="0"/>
                <a:hlinkClick r:id="rId4"/>
              </a:rPr>
              <a:t>https://www.ciistepforward.co.uk/member/register</a:t>
            </a:r>
            <a:r>
              <a:rPr lang="en-GB" sz="2600" dirty="0">
                <a:cs typeface="Arial" panose="020B0604020202020204" pitchFamily="34" charset="0"/>
              </a:rPr>
              <a:t> </a:t>
            </a:r>
          </a:p>
          <a:p>
            <a:pPr>
              <a:defRPr/>
            </a:pPr>
            <a:endParaRPr lang="en-GB" altLang="en-US" sz="2600" b="1" dirty="0">
              <a:cs typeface="Arial" panose="020B0604020202020204" pitchFamily="34" charset="0"/>
            </a:endParaRPr>
          </a:p>
          <a:p>
            <a:pPr>
              <a:defRPr/>
            </a:pPr>
            <a:r>
              <a:rPr lang="en-GB" altLang="en-US" sz="2600" b="1" dirty="0">
                <a:cs typeface="Arial" panose="020B0604020202020204" pitchFamily="34" charset="0"/>
              </a:rPr>
              <a:t>Benefits</a:t>
            </a:r>
          </a:p>
          <a:p>
            <a:pPr>
              <a:defRPr/>
            </a:pPr>
            <a:r>
              <a:rPr lang="en-GB" altLang="en-US" sz="2600" dirty="0">
                <a:cs typeface="Arial" panose="020B0604020202020204" pitchFamily="34" charset="0"/>
              </a:rPr>
              <a:t>Free membership</a:t>
            </a:r>
          </a:p>
          <a:p>
            <a:pPr>
              <a:defRPr/>
            </a:pPr>
            <a:r>
              <a:rPr lang="en-GB" altLang="en-US" sz="2600" dirty="0">
                <a:cs typeface="Arial" panose="020B0604020202020204" pitchFamily="34" charset="0"/>
              </a:rPr>
              <a:t>Access to sector reports, research and information</a:t>
            </a:r>
          </a:p>
          <a:p>
            <a:pPr>
              <a:defRPr/>
            </a:pPr>
            <a:r>
              <a:rPr lang="en-GB" altLang="en-US" sz="2600" dirty="0">
                <a:cs typeface="Arial" panose="020B0604020202020204" pitchFamily="34" charset="0"/>
              </a:rPr>
              <a:t>Looks very good on your CV if you are applying for an apprenticeship in the profession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2E96B7-7620-4819-AD1F-E002B55F6F26}"/>
              </a:ext>
            </a:extLst>
          </p:cNvPr>
          <p:cNvSpPr>
            <a:spLocks noGrp="1"/>
          </p:cNvSpPr>
          <p:nvPr>
            <p:ph idx="1"/>
          </p:nvPr>
        </p:nvSpPr>
        <p:spPr>
          <a:xfrm>
            <a:off x="144463" y="1439863"/>
            <a:ext cx="4443412" cy="4464050"/>
          </a:xfrm>
        </p:spPr>
        <p:txBody>
          <a:bodyPr/>
          <a:lstStyle/>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understand the importance of the role of financial planning in everyone’s lives</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realise some of the opportunities for you in the world of financial planning</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practise your people skills of talking, listening and persuasion</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practise your problem solving skills to analyse different information and make crucial planning decisions.</a:t>
            </a:r>
          </a:p>
        </p:txBody>
      </p:sp>
      <p:sp>
        <p:nvSpPr>
          <p:cNvPr id="17411" name="TextBox 5">
            <a:extLst>
              <a:ext uri="{FF2B5EF4-FFF2-40B4-BE49-F238E27FC236}">
                <a16:creationId xmlns:a16="http://schemas.microsoft.com/office/drawing/2014/main" id="{53B09700-79BC-437D-A0F2-5D14B0EC9AA6}"/>
              </a:ext>
            </a:extLst>
          </p:cNvPr>
          <p:cNvSpPr txBox="1">
            <a:spLocks noChangeArrowheads="1"/>
          </p:cNvSpPr>
          <p:nvPr/>
        </p:nvSpPr>
        <p:spPr bwMode="auto">
          <a:xfrm>
            <a:off x="144463" y="179388"/>
            <a:ext cx="557212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Objective:</a:t>
            </a:r>
          </a:p>
          <a:p>
            <a:pPr eaLnBrk="1" hangingPunct="1">
              <a:spcBef>
                <a:spcPts val="700"/>
              </a:spcBef>
              <a:buFontTx/>
              <a:buNone/>
            </a:pPr>
            <a:r>
              <a:rPr lang="en-US" altLang="en-US" sz="1800" b="1">
                <a:solidFill>
                  <a:srgbClr val="595959"/>
                </a:solidFill>
                <a:latin typeface="Arial" panose="020B0604020202020204" pitchFamily="34" charset="0"/>
                <a:cs typeface="Arial" panose="020B0604020202020204" pitchFamily="34" charset="0"/>
              </a:rPr>
              <a:t>In playing the game we hope that you…</a:t>
            </a:r>
          </a:p>
        </p:txBody>
      </p:sp>
      <p:pic>
        <p:nvPicPr>
          <p:cNvPr id="17412" name="Picture 3" descr="Game Board.jpg">
            <a:extLst>
              <a:ext uri="{FF2B5EF4-FFF2-40B4-BE49-F238E27FC236}">
                <a16:creationId xmlns:a16="http://schemas.microsoft.com/office/drawing/2014/main" id="{A29D730A-0FC1-41F0-B302-B8F13737FB6D}"/>
              </a:ext>
            </a:extLst>
          </p:cNvPr>
          <p:cNvPicPr>
            <a:picLocks noChangeAspect="1"/>
          </p:cNvPicPr>
          <p:nvPr/>
        </p:nvPicPr>
        <p:blipFill>
          <a:blip r:embed="rId3"/>
          <a:srcRect/>
          <a:stretch>
            <a:fillRect/>
          </a:stretch>
        </p:blipFill>
        <p:spPr bwMode="auto">
          <a:xfrm>
            <a:off x="5324475" y="388938"/>
            <a:ext cx="3457575" cy="3462337"/>
          </a:xfrm>
          <a:prstGeom prst="rect">
            <a:avLst/>
          </a:prstGeom>
          <a:noFill/>
          <a:ln w="76200" cap="rnd">
            <a:solidFill>
              <a:srgbClr val="F2F2F2"/>
            </a:solidFill>
            <a:bevel/>
            <a:headEnd/>
            <a:tailEnd/>
          </a:ln>
          <a:effectLst>
            <a:outerShdw blurRad="50800" dist="38100" dir="2700000" algn="tl" rotWithShape="0">
              <a:srgbClr val="808080">
                <a:alpha val="42998"/>
              </a:srgbClr>
            </a:outerShdw>
          </a:effectLst>
        </p:spPr>
      </p:pic>
      <p:pic>
        <p:nvPicPr>
          <p:cNvPr id="17413" name="Picture 4">
            <a:extLst>
              <a:ext uri="{FF2B5EF4-FFF2-40B4-BE49-F238E27FC236}">
                <a16:creationId xmlns:a16="http://schemas.microsoft.com/office/drawing/2014/main" id="{4C30D27E-0BDC-4A44-B3A6-B9AED55B93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245100"/>
            <a:ext cx="9144000" cy="163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3">
            <a:extLst>
              <a:ext uri="{FF2B5EF4-FFF2-40B4-BE49-F238E27FC236}">
                <a16:creationId xmlns:a16="http://schemas.microsoft.com/office/drawing/2014/main" id="{AB136F1E-9606-45D3-9F71-502439B92EB9}"/>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100" y="1588"/>
            <a:ext cx="9220200" cy="687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Box 2">
            <a:extLst>
              <a:ext uri="{FF2B5EF4-FFF2-40B4-BE49-F238E27FC236}">
                <a16:creationId xmlns:a16="http://schemas.microsoft.com/office/drawing/2014/main" id="{C78C97F0-A25F-4A4D-A0EF-A8BD639BE6BF}"/>
              </a:ext>
            </a:extLst>
          </p:cNvPr>
          <p:cNvSpPr txBox="1">
            <a:spLocks noChangeArrowheads="1"/>
          </p:cNvSpPr>
          <p:nvPr/>
        </p:nvSpPr>
        <p:spPr bwMode="auto">
          <a:xfrm>
            <a:off x="179388" y="155575"/>
            <a:ext cx="85836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Thanks for playing…</a:t>
            </a:r>
          </a:p>
        </p:txBody>
      </p:sp>
      <p:grpSp>
        <p:nvGrpSpPr>
          <p:cNvPr id="53252" name="Group 4">
            <a:extLst>
              <a:ext uri="{FF2B5EF4-FFF2-40B4-BE49-F238E27FC236}">
                <a16:creationId xmlns:a16="http://schemas.microsoft.com/office/drawing/2014/main" id="{2F219CBF-D7BB-4270-9ECB-E5683186181C}"/>
              </a:ext>
            </a:extLst>
          </p:cNvPr>
          <p:cNvGrpSpPr>
            <a:grpSpLocks/>
          </p:cNvGrpSpPr>
          <p:nvPr/>
        </p:nvGrpSpPr>
        <p:grpSpPr bwMode="auto">
          <a:xfrm>
            <a:off x="6084888" y="6453188"/>
            <a:ext cx="2736850" cy="204787"/>
            <a:chOff x="5292080" y="6453367"/>
            <a:chExt cx="2736304" cy="205379"/>
          </a:xfrm>
        </p:grpSpPr>
        <p:pic>
          <p:nvPicPr>
            <p:cNvPr id="53253" name="Picture 5">
              <a:extLst>
                <a:ext uri="{FF2B5EF4-FFF2-40B4-BE49-F238E27FC236}">
                  <a16:creationId xmlns:a16="http://schemas.microsoft.com/office/drawing/2014/main" id="{5D0E7AF2-FF6C-4C0C-B706-BE1BF2AC38B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68384" y="6453368"/>
              <a:ext cx="1260000" cy="20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DF8C3BBD-7508-4975-80FF-F449082FB8C3}"/>
                </a:ext>
              </a:extLst>
            </p:cNvPr>
            <p:cNvSpPr txBox="1">
              <a:spLocks/>
            </p:cNvSpPr>
            <p:nvPr/>
          </p:nvSpPr>
          <p:spPr>
            <a:xfrm>
              <a:off x="5292080" y="6453367"/>
              <a:ext cx="1453860" cy="205379"/>
            </a:xfrm>
            <a:prstGeom prst="rect">
              <a:avLst/>
            </a:prstGeom>
            <a:solidFill>
              <a:schemeClr val="bg1"/>
            </a:solidFill>
          </p:spPr>
          <p:txBody>
            <a:bodyPr lIns="0" tIns="0" rIns="0" bIns="0" anchor="ctr"/>
            <a:lstStyle/>
            <a:p>
              <a:pPr algn="ctr" eaLnBrk="1" fontAlgn="auto" hangingPunct="1">
                <a:spcBef>
                  <a:spcPts val="0"/>
                </a:spcBef>
                <a:spcAft>
                  <a:spcPts val="0"/>
                </a:spcAft>
                <a:defRPr/>
              </a:pPr>
              <a:r>
                <a:rPr lang="en-US" sz="800" b="1" dirty="0">
                  <a:solidFill>
                    <a:schemeClr val="bg1">
                      <a:lumMod val="50000"/>
                    </a:schemeClr>
                  </a:solidFill>
                  <a:latin typeface="Arial"/>
                  <a:ea typeface="+mn-ea"/>
                  <a:cs typeface="Arial"/>
                </a:rPr>
                <a:t>A learning game created by: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DB02B-93B4-4BDD-AB48-8E4EF596A41F}"/>
              </a:ext>
            </a:extLst>
          </p:cNvPr>
          <p:cNvSpPr>
            <a:spLocks noGrp="1"/>
          </p:cNvSpPr>
          <p:nvPr>
            <p:ph idx="1"/>
          </p:nvPr>
        </p:nvSpPr>
        <p:spPr>
          <a:xfrm>
            <a:off x="250825" y="1309688"/>
            <a:ext cx="4681538" cy="4999037"/>
          </a:xfrm>
        </p:spPr>
        <p:txBody>
          <a:bodyPr/>
          <a:lstStyle/>
          <a:p>
            <a:pPr marL="177800" indent="-177800" eaLnBrk="1" hangingPunct="1">
              <a:spcBef>
                <a:spcPts val="800"/>
              </a:spcBef>
              <a:buClr>
                <a:schemeClr val="tx1"/>
              </a:buClr>
            </a:pPr>
            <a:r>
              <a:rPr lang="en-US" altLang="en-US" sz="2000">
                <a:solidFill>
                  <a:srgbClr val="595959"/>
                </a:solidFill>
                <a:latin typeface="Arial" panose="020B0604020202020204" pitchFamily="34" charset="0"/>
                <a:cs typeface="Arial" panose="020B0604020202020204" pitchFamily="34" charset="0"/>
              </a:rPr>
              <a:t>contributes around 7% of the UK’s gross domestic product?</a:t>
            </a:r>
          </a:p>
          <a:p>
            <a:pPr marL="177800" indent="-177800" eaLnBrk="1" hangingPunct="1">
              <a:spcBef>
                <a:spcPts val="800"/>
              </a:spcBef>
              <a:buClr>
                <a:schemeClr val="tx1"/>
              </a:buClr>
            </a:pPr>
            <a:r>
              <a:rPr lang="en-US" altLang="en-US" sz="2000">
                <a:solidFill>
                  <a:srgbClr val="595959"/>
                </a:solidFill>
                <a:latin typeface="Arial" panose="020B0604020202020204" pitchFamily="34" charset="0"/>
                <a:cs typeface="Arial" panose="020B0604020202020204" pitchFamily="34" charset="0"/>
              </a:rPr>
              <a:t>employs over 1 million people with a further million working in related jobs?</a:t>
            </a:r>
          </a:p>
          <a:p>
            <a:pPr marL="177800" indent="-177800" eaLnBrk="1" hangingPunct="1">
              <a:spcBef>
                <a:spcPts val="800"/>
              </a:spcBef>
              <a:buClr>
                <a:schemeClr val="tx1"/>
              </a:buClr>
            </a:pPr>
            <a:r>
              <a:rPr lang="en-US" altLang="en-US" sz="2000">
                <a:solidFill>
                  <a:srgbClr val="595959"/>
                </a:solidFill>
                <a:latin typeface="Arial" panose="020B0604020202020204" pitchFamily="34" charset="0"/>
                <a:cs typeface="Arial" panose="020B0604020202020204" pitchFamily="34" charset="0"/>
              </a:rPr>
              <a:t>offers a huge range of job opportunities to young people looking to make a great start in life?</a:t>
            </a:r>
          </a:p>
          <a:p>
            <a:pPr marL="177800" indent="-177800" eaLnBrk="1" hangingPunct="1">
              <a:spcBef>
                <a:spcPts val="800"/>
              </a:spcBef>
              <a:buClr>
                <a:schemeClr val="tx1"/>
              </a:buClr>
            </a:pPr>
            <a:r>
              <a:rPr lang="en-US" altLang="en-US" sz="2000">
                <a:solidFill>
                  <a:srgbClr val="595959"/>
                </a:solidFill>
                <a:latin typeface="Arial" panose="020B0604020202020204" pitchFamily="34" charset="0"/>
                <a:cs typeface="Arial" panose="020B0604020202020204" pitchFamily="34" charset="0"/>
              </a:rPr>
              <a:t>apprenticeship routes into the profession available.</a:t>
            </a:r>
          </a:p>
          <a:p>
            <a:pPr marL="177800" indent="-177800" eaLnBrk="1" hangingPunct="1">
              <a:spcBef>
                <a:spcPts val="800"/>
              </a:spcBef>
              <a:buClr>
                <a:schemeClr val="tx1"/>
              </a:buClr>
            </a:pPr>
            <a:r>
              <a:rPr lang="en-US" altLang="en-US" sz="2000">
                <a:solidFill>
                  <a:srgbClr val="595959"/>
                </a:solidFill>
                <a:latin typeface="Arial" panose="020B0604020202020204" pitchFamily="34" charset="0"/>
                <a:cs typeface="Arial" panose="020B0604020202020204" pitchFamily="34" charset="0"/>
              </a:rPr>
              <a:t>has established financial advisers earning up to c£50k</a:t>
            </a:r>
          </a:p>
          <a:p>
            <a:pPr marL="177800" indent="-177800" eaLnBrk="1" hangingPunct="1">
              <a:spcBef>
                <a:spcPts val="800"/>
              </a:spcBef>
              <a:buClr>
                <a:schemeClr val="tx1"/>
              </a:buClr>
            </a:pPr>
            <a:r>
              <a:rPr lang="en-US" altLang="en-US" sz="2000">
                <a:solidFill>
                  <a:srgbClr val="595959"/>
                </a:solidFill>
                <a:latin typeface="Arial" panose="020B0604020202020204" pitchFamily="34" charset="0"/>
                <a:cs typeface="Arial" panose="020B0604020202020204" pitchFamily="34" charset="0"/>
              </a:rPr>
              <a:t>has top financial planners/advisers earning in excess of £150k</a:t>
            </a:r>
          </a:p>
        </p:txBody>
      </p:sp>
      <p:sp>
        <p:nvSpPr>
          <p:cNvPr id="6" name="TextBox 5">
            <a:extLst>
              <a:ext uri="{FF2B5EF4-FFF2-40B4-BE49-F238E27FC236}">
                <a16:creationId xmlns:a16="http://schemas.microsoft.com/office/drawing/2014/main" id="{9F651FDA-AFA4-4F4C-89EA-6F8C2E76884A}"/>
              </a:ext>
            </a:extLst>
          </p:cNvPr>
          <p:cNvSpPr txBox="1">
            <a:spLocks noChangeArrowheads="1"/>
          </p:cNvSpPr>
          <p:nvPr/>
        </p:nvSpPr>
        <p:spPr bwMode="auto">
          <a:xfrm>
            <a:off x="250825" y="134938"/>
            <a:ext cx="5375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The Finance Sector</a:t>
            </a:r>
          </a:p>
          <a:p>
            <a:pPr eaLnBrk="1" hangingPunct="1">
              <a:spcBef>
                <a:spcPts val="700"/>
              </a:spcBef>
              <a:buFontTx/>
              <a:buNone/>
            </a:pPr>
            <a:r>
              <a:rPr lang="en-US" altLang="en-US" sz="1800" b="1">
                <a:solidFill>
                  <a:srgbClr val="595959"/>
                </a:solidFill>
                <a:latin typeface="Arial" panose="020B0604020202020204" pitchFamily="34" charset="0"/>
                <a:cs typeface="Arial" panose="020B0604020202020204" pitchFamily="34" charset="0"/>
              </a:rPr>
              <a:t>Did you know the UK finance sector…</a:t>
            </a:r>
          </a:p>
        </p:txBody>
      </p:sp>
      <p:pic>
        <p:nvPicPr>
          <p:cNvPr id="19460" name="Picture 1" descr="new-discover-fortunes.jpg">
            <a:extLst>
              <a:ext uri="{FF2B5EF4-FFF2-40B4-BE49-F238E27FC236}">
                <a16:creationId xmlns:a16="http://schemas.microsoft.com/office/drawing/2014/main" id="{02A37FC2-69D1-4958-9B1C-7F8B62820652}"/>
              </a:ext>
            </a:extLst>
          </p:cNvPr>
          <p:cNvPicPr>
            <a:picLocks noChangeAspect="1"/>
          </p:cNvPicPr>
          <p:nvPr/>
        </p:nvPicPr>
        <p:blipFill>
          <a:blip r:embed="rId3"/>
          <a:srcRect/>
          <a:stretch>
            <a:fillRect/>
          </a:stretch>
        </p:blipFill>
        <p:spPr bwMode="auto">
          <a:xfrm>
            <a:off x="5419725" y="333375"/>
            <a:ext cx="3455988" cy="2441575"/>
          </a:xfrm>
          <a:prstGeom prst="rect">
            <a:avLst/>
          </a:prstGeom>
          <a:noFill/>
          <a:ln w="76200" cap="rnd">
            <a:solidFill>
              <a:srgbClr val="F2F2F2"/>
            </a:solidFill>
            <a:bevel/>
            <a:headEnd/>
            <a:tailEnd/>
          </a:ln>
          <a:effectLst>
            <a:outerShdw blurRad="50800" dist="38100" dir="2700000" algn="tl" rotWithShape="0">
              <a:srgbClr val="808080">
                <a:alpha val="42998"/>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a:extLst>
              <a:ext uri="{FF2B5EF4-FFF2-40B4-BE49-F238E27FC236}">
                <a16:creationId xmlns:a16="http://schemas.microsoft.com/office/drawing/2014/main" id="{17BB2FA1-905C-4481-A5F4-20B231362FD6}"/>
              </a:ext>
            </a:extLst>
          </p:cNvPr>
          <p:cNvSpPr>
            <a:spLocks noGrp="1"/>
          </p:cNvSpPr>
          <p:nvPr>
            <p:ph type="title"/>
          </p:nvPr>
        </p:nvSpPr>
        <p:spPr/>
        <p:txBody>
          <a:bodyPr/>
          <a:lstStyle/>
          <a:p>
            <a:r>
              <a:rPr lang="en-GB" altLang="en-US"/>
              <a:t>Financial Planning Introduction</a:t>
            </a:r>
          </a:p>
        </p:txBody>
      </p:sp>
      <p:pic>
        <p:nvPicPr>
          <p:cNvPr id="4" name="Online Media 3" title="Intro Animation Discover Fortunes">
            <a:hlinkClick r:id="" action="ppaction://media"/>
            <a:extLst>
              <a:ext uri="{FF2B5EF4-FFF2-40B4-BE49-F238E27FC236}">
                <a16:creationId xmlns:a16="http://schemas.microsoft.com/office/drawing/2014/main" id="{7F0A0965-FEBE-442D-BDC3-D24315FC793D}"/>
              </a:ext>
            </a:extLst>
          </p:cNvPr>
          <p:cNvPicPr>
            <a:picLocks noGrp="1" noRot="1" noChangeAspect="1"/>
          </p:cNvPicPr>
          <p:nvPr>
            <p:ph idx="1"/>
            <a:videoFile r:link="rId1"/>
          </p:nvPr>
        </p:nvPicPr>
        <p:blipFill>
          <a:blip r:embed="rId4"/>
          <a:stretch>
            <a:fillRect/>
          </a:stretch>
        </p:blipFill>
        <p:spPr>
          <a:xfrm>
            <a:off x="457200" y="1452563"/>
            <a:ext cx="8250238" cy="4640262"/>
          </a:xfrm>
        </p:spPr>
      </p:pic>
      <p:sp>
        <p:nvSpPr>
          <p:cNvPr id="21508" name="TextBox 1">
            <a:extLst>
              <a:ext uri="{FF2B5EF4-FFF2-40B4-BE49-F238E27FC236}">
                <a16:creationId xmlns:a16="http://schemas.microsoft.com/office/drawing/2014/main" id="{D570E381-7EA4-489D-90BD-112773A4A4B1}"/>
              </a:ext>
            </a:extLst>
          </p:cNvPr>
          <p:cNvSpPr txBox="1">
            <a:spLocks noChangeArrowheads="1"/>
          </p:cNvSpPr>
          <p:nvPr/>
        </p:nvSpPr>
        <p:spPr bwMode="auto">
          <a:xfrm>
            <a:off x="460375" y="6218238"/>
            <a:ext cx="8250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t>Should the video on this slide not work, please follow this link to our YouTube channel </a:t>
            </a:r>
            <a:r>
              <a:rPr lang="en-GB" altLang="en-US" sz="1800">
                <a:hlinkClick r:id="rId5"/>
              </a:rPr>
              <a:t>here.</a:t>
            </a:r>
            <a:endParaRPr lang="en-GB" altLang="en-US"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9E2CAF9-73C0-44E5-85DB-8694619D91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6100" y="4402138"/>
            <a:ext cx="3240088"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40CA5F4E-C568-4260-804A-735E3D86B15F}"/>
              </a:ext>
            </a:extLst>
          </p:cNvPr>
          <p:cNvSpPr>
            <a:spLocks noGrp="1"/>
          </p:cNvSpPr>
          <p:nvPr>
            <p:ph idx="1"/>
          </p:nvPr>
        </p:nvSpPr>
        <p:spPr>
          <a:xfrm>
            <a:off x="144463" y="1439863"/>
            <a:ext cx="4572000" cy="4464050"/>
          </a:xfrm>
        </p:spPr>
        <p:txBody>
          <a:bodyPr/>
          <a:lstStyle/>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In your teams you will compete to correctly diagnose the financial options and plan the financial portfolios of five different clients</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The people you will meet are all based on real people with real money to manage</a:t>
            </a:r>
          </a:p>
          <a:p>
            <a:pPr marL="177800" indent="-177800"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The winning team will be the one</a:t>
            </a:r>
            <a:br>
              <a:rPr lang="en-US" altLang="en-US" sz="1800">
                <a:solidFill>
                  <a:srgbClr val="595959"/>
                </a:solidFill>
                <a:latin typeface="Arial" panose="020B0604020202020204" pitchFamily="34" charset="0"/>
                <a:cs typeface="Arial" panose="020B0604020202020204" pitchFamily="34" charset="0"/>
              </a:rPr>
            </a:br>
            <a:r>
              <a:rPr lang="en-US" altLang="en-US" sz="1800">
                <a:solidFill>
                  <a:srgbClr val="595959"/>
                </a:solidFill>
                <a:latin typeface="Arial" panose="020B0604020202020204" pitchFamily="34" charset="0"/>
                <a:cs typeface="Arial" panose="020B0604020202020204" pitchFamily="34" charset="0"/>
              </a:rPr>
              <a:t>that scores the most points</a:t>
            </a:r>
            <a:br>
              <a:rPr lang="en-US" altLang="en-US" sz="1800">
                <a:solidFill>
                  <a:srgbClr val="595959"/>
                </a:solidFill>
                <a:latin typeface="Arial" panose="020B0604020202020204" pitchFamily="34" charset="0"/>
                <a:cs typeface="Arial" panose="020B0604020202020204" pitchFamily="34" charset="0"/>
              </a:rPr>
            </a:br>
            <a:r>
              <a:rPr lang="en-US" altLang="en-US" sz="1800">
                <a:solidFill>
                  <a:srgbClr val="595959"/>
                </a:solidFill>
                <a:latin typeface="Arial" panose="020B0604020202020204" pitchFamily="34" charset="0"/>
                <a:cs typeface="Arial" panose="020B0604020202020204" pitchFamily="34" charset="0"/>
              </a:rPr>
              <a:t>by the end of the game.</a:t>
            </a:r>
          </a:p>
        </p:txBody>
      </p:sp>
      <p:sp>
        <p:nvSpPr>
          <p:cNvPr id="6" name="TextBox 5">
            <a:extLst>
              <a:ext uri="{FF2B5EF4-FFF2-40B4-BE49-F238E27FC236}">
                <a16:creationId xmlns:a16="http://schemas.microsoft.com/office/drawing/2014/main" id="{50FF61E6-DD20-48C7-B23D-EA4D122E4560}"/>
              </a:ext>
            </a:extLst>
          </p:cNvPr>
          <p:cNvSpPr txBox="1">
            <a:spLocks noChangeArrowheads="1"/>
          </p:cNvSpPr>
          <p:nvPr/>
        </p:nvSpPr>
        <p:spPr bwMode="auto">
          <a:xfrm>
            <a:off x="144463" y="179388"/>
            <a:ext cx="5375275"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Discover Fortunes!</a:t>
            </a:r>
          </a:p>
          <a:p>
            <a:pPr eaLnBrk="1" hangingPunct="1">
              <a:spcBef>
                <a:spcPts val="700"/>
              </a:spcBef>
              <a:buFontTx/>
              <a:buNone/>
            </a:pPr>
            <a:r>
              <a:rPr lang="en-US" altLang="en-US" sz="1800" b="1">
                <a:solidFill>
                  <a:srgbClr val="595959"/>
                </a:solidFill>
                <a:latin typeface="Arial" panose="020B0604020202020204" pitchFamily="34" charset="0"/>
                <a:cs typeface="Arial" panose="020B0604020202020204" pitchFamily="34" charset="0"/>
              </a:rPr>
              <a:t>How to play the game…</a:t>
            </a:r>
          </a:p>
        </p:txBody>
      </p:sp>
      <p:pic>
        <p:nvPicPr>
          <p:cNvPr id="5" name="Picture 4">
            <a:extLst>
              <a:ext uri="{FF2B5EF4-FFF2-40B4-BE49-F238E27FC236}">
                <a16:creationId xmlns:a16="http://schemas.microsoft.com/office/drawing/2014/main" id="{22B6113F-9F07-4BB2-963D-567109C9C76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48238" y="120650"/>
            <a:ext cx="16208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649236BF-40D9-4415-85B1-A74643E6FF5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04075" y="765175"/>
            <a:ext cx="16192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AE2235E8-9E31-4399-BC26-9238984E53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380288" y="3408363"/>
            <a:ext cx="1619250" cy="222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3FEA9F1-92F1-4C9D-9C64-C6398D35BBC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92725" y="2297113"/>
            <a:ext cx="161925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par>
                          <p:cTn id="15" fill="hold" nodeType="afterGroup">
                            <p:stCondLst>
                              <p:cond delay="0"/>
                            </p:stCondLst>
                            <p:childTnLst>
                              <p:par>
                                <p:cTn id="16" presetID="23" presetClass="entr" presetSubtype="16"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childTnLst>
                                </p:cTn>
                              </p:par>
                            </p:childTnLst>
                          </p:cTn>
                        </p:par>
                        <p:par>
                          <p:cTn id="20" fill="hold" nodeType="afterGroup">
                            <p:stCondLst>
                              <p:cond delay="1000"/>
                            </p:stCondLst>
                            <p:childTnLst>
                              <p:par>
                                <p:cTn id="21" presetID="2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childTnLst>
                                </p:cTn>
                              </p:par>
                            </p:childTnLst>
                          </p:cTn>
                        </p:par>
                        <p:par>
                          <p:cTn id="25" fill="hold" nodeType="afterGroup">
                            <p:stCondLst>
                              <p:cond delay="2000"/>
                            </p:stCondLst>
                            <p:childTnLst>
                              <p:par>
                                <p:cTn id="26" presetID="23" presetClass="entr" presetSubtype="1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childTnLst>
                                </p:cTn>
                              </p:par>
                            </p:childTnLst>
                          </p:cTn>
                        </p:par>
                        <p:par>
                          <p:cTn id="30" fill="hold" nodeType="afterGroup">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childTnLst>
                                </p:cTn>
                              </p:par>
                            </p:childTnLst>
                          </p:cTn>
                        </p:par>
                        <p:par>
                          <p:cTn id="35" fill="hold" nodeType="afterGroup">
                            <p:stCondLst>
                              <p:cond delay="4000"/>
                            </p:stCondLst>
                            <p:childTnLst>
                              <p:par>
                                <p:cTn id="36" presetID="2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A35CE50-3C1B-4B8B-8A97-96C214FDFDF3}"/>
              </a:ext>
            </a:extLst>
          </p:cNvPr>
          <p:cNvSpPr txBox="1"/>
          <p:nvPr/>
        </p:nvSpPr>
        <p:spPr>
          <a:xfrm>
            <a:off x="144463" y="179388"/>
            <a:ext cx="6048375" cy="1014412"/>
          </a:xfrm>
          <a:prstGeom prst="rect">
            <a:avLst/>
          </a:prstGeom>
          <a:noFill/>
        </p:spPr>
        <p:txBody>
          <a:bodyPr>
            <a:spAutoFit/>
          </a:bodyPr>
          <a:lstStyle/>
          <a:p>
            <a:pPr eaLnBrk="1" fontAlgn="auto" hangingPunct="1">
              <a:spcBef>
                <a:spcPts val="700"/>
              </a:spcBef>
              <a:spcAft>
                <a:spcPts val="0"/>
              </a:spcAft>
              <a:defRPr/>
            </a:pPr>
            <a:r>
              <a:rPr lang="en-US" sz="3600" b="1" spc="100" dirty="0">
                <a:latin typeface="Arial"/>
                <a:ea typeface="+mn-ea"/>
                <a:cs typeface="Arial"/>
              </a:rPr>
              <a:t>Planning the Portfolio</a:t>
            </a:r>
          </a:p>
          <a:p>
            <a:pPr eaLnBrk="1" fontAlgn="auto" hangingPunct="1">
              <a:spcBef>
                <a:spcPts val="700"/>
              </a:spcBef>
              <a:spcAft>
                <a:spcPts val="0"/>
              </a:spcAft>
              <a:defRPr/>
            </a:pPr>
            <a:r>
              <a:rPr lang="en-US" b="1" dirty="0">
                <a:solidFill>
                  <a:schemeClr val="tx1">
                    <a:lumMod val="65000"/>
                    <a:lumOff val="35000"/>
                  </a:schemeClr>
                </a:solidFill>
                <a:latin typeface="Arial"/>
                <a:ea typeface="+mn-ea"/>
                <a:cs typeface="Arial"/>
              </a:rPr>
              <a:t>Dividing money across </a:t>
            </a:r>
            <a:r>
              <a:rPr lang="en-US" b="1" i="1" dirty="0">
                <a:solidFill>
                  <a:schemeClr val="tx1">
                    <a:lumMod val="65000"/>
                    <a:lumOff val="35000"/>
                  </a:schemeClr>
                </a:solidFill>
                <a:latin typeface="Arial"/>
                <a:ea typeface="+mn-ea"/>
                <a:cs typeface="Arial"/>
              </a:rPr>
              <a:t>four</a:t>
            </a:r>
            <a:r>
              <a:rPr lang="en-US" b="1" dirty="0">
                <a:solidFill>
                  <a:schemeClr val="tx1">
                    <a:lumMod val="65000"/>
                    <a:lumOff val="35000"/>
                  </a:schemeClr>
                </a:solidFill>
                <a:latin typeface="Arial"/>
                <a:ea typeface="+mn-ea"/>
                <a:cs typeface="Arial"/>
              </a:rPr>
              <a:t> different baskets</a:t>
            </a:r>
          </a:p>
        </p:txBody>
      </p:sp>
      <p:sp>
        <p:nvSpPr>
          <p:cNvPr id="42" name="Content Placeholder 2">
            <a:extLst>
              <a:ext uri="{FF2B5EF4-FFF2-40B4-BE49-F238E27FC236}">
                <a16:creationId xmlns:a16="http://schemas.microsoft.com/office/drawing/2014/main" id="{BCE8890C-9774-4C3D-8A82-D5B810811B6E}"/>
              </a:ext>
            </a:extLst>
          </p:cNvPr>
          <p:cNvSpPr>
            <a:spLocks noGrp="1"/>
          </p:cNvSpPr>
          <p:nvPr>
            <p:ph idx="1"/>
          </p:nvPr>
        </p:nvSpPr>
        <p:spPr>
          <a:xfrm>
            <a:off x="179388" y="1414463"/>
            <a:ext cx="3240087" cy="1654175"/>
          </a:xfrm>
        </p:spPr>
        <p:txBody>
          <a:bodyPr/>
          <a:lstStyle/>
          <a:p>
            <a:pPr marL="177800" indent="-177800" eaLnBrk="1" hangingPunct="1">
              <a:spcBef>
                <a:spcPts val="800"/>
              </a:spcBef>
              <a:buClr>
                <a:schemeClr val="tx1"/>
              </a:buClr>
            </a:pPr>
            <a:r>
              <a:rPr lang="en-US" altLang="en-US" sz="1800" b="1">
                <a:solidFill>
                  <a:srgbClr val="595959"/>
                </a:solidFill>
                <a:latin typeface="Arial" panose="020B0604020202020204" pitchFamily="34" charset="0"/>
                <a:cs typeface="Arial" panose="020B0604020202020204" pitchFamily="34" charset="0"/>
              </a:rPr>
              <a:t>Step 1 </a:t>
            </a:r>
            <a:r>
              <a:rPr lang="en-US" altLang="en-US" sz="1800">
                <a:solidFill>
                  <a:srgbClr val="595959"/>
                </a:solidFill>
                <a:latin typeface="Arial" panose="020B0604020202020204" pitchFamily="34" charset="0"/>
                <a:cs typeface="Arial" panose="020B0604020202020204" pitchFamily="34" charset="0"/>
              </a:rPr>
              <a:t>– decide your client’s attitude to risk</a:t>
            </a:r>
          </a:p>
          <a:p>
            <a:pPr marL="177800" indent="-177800" eaLnBrk="1" hangingPunct="1">
              <a:spcBef>
                <a:spcPts val="800"/>
              </a:spcBef>
              <a:buClr>
                <a:schemeClr val="tx1"/>
              </a:buClr>
            </a:pPr>
            <a:r>
              <a:rPr lang="en-US" altLang="en-US" sz="1800" b="1">
                <a:solidFill>
                  <a:srgbClr val="595959"/>
                </a:solidFill>
                <a:latin typeface="Arial" panose="020B0604020202020204" pitchFamily="34" charset="0"/>
                <a:cs typeface="Arial" panose="020B0604020202020204" pitchFamily="34" charset="0"/>
              </a:rPr>
              <a:t>Step 2 </a:t>
            </a:r>
            <a:r>
              <a:rPr lang="en-US" altLang="en-US" sz="1800">
                <a:solidFill>
                  <a:srgbClr val="595959"/>
                </a:solidFill>
                <a:latin typeface="Arial" panose="020B0604020202020204" pitchFamily="34" charset="0"/>
                <a:cs typeface="Arial" panose="020B0604020202020204" pitchFamily="34" charset="0"/>
              </a:rPr>
              <a:t>– spread your client’s money between the four financial baskets</a:t>
            </a:r>
          </a:p>
        </p:txBody>
      </p:sp>
      <p:graphicFrame>
        <p:nvGraphicFramePr>
          <p:cNvPr id="4" name="Table 3">
            <a:extLst>
              <a:ext uri="{FF2B5EF4-FFF2-40B4-BE49-F238E27FC236}">
                <a16:creationId xmlns:a16="http://schemas.microsoft.com/office/drawing/2014/main" id="{A1DA3C2F-5256-4D06-980A-C66E1771399E}"/>
              </a:ext>
            </a:extLst>
          </p:cNvPr>
          <p:cNvGraphicFramePr>
            <a:graphicFrameLocks noGrp="1"/>
          </p:cNvGraphicFramePr>
          <p:nvPr/>
        </p:nvGraphicFramePr>
        <p:xfrm>
          <a:off x="3903663" y="1397000"/>
          <a:ext cx="5041900" cy="3708400"/>
        </p:xfrm>
        <a:graphic>
          <a:graphicData uri="http://schemas.openxmlformats.org/drawingml/2006/table">
            <a:tbl>
              <a:tblPr firstRow="1" bandRow="1">
                <a:tableStyleId>{073A0DAA-6AF3-43AB-8588-CEC1D06C72B9}</a:tableStyleId>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tblGrid>
              <a:tr h="370840">
                <a:tc>
                  <a:txBody>
                    <a:bodyPr/>
                    <a:lstStyle/>
                    <a:p>
                      <a:endParaRPr lang="en-US" dirty="0"/>
                    </a:p>
                  </a:txBody>
                  <a:tcPr marL="91464" marR="91464">
                    <a:solidFill>
                      <a:schemeClr val="bg1">
                        <a:lumMod val="85000"/>
                      </a:schemeClr>
                    </a:solidFill>
                  </a:tcPr>
                </a:tc>
                <a:tc>
                  <a:txBody>
                    <a:bodyPr/>
                    <a:lstStyle/>
                    <a:p>
                      <a:endParaRPr lang="en-US" dirty="0"/>
                    </a:p>
                  </a:txBody>
                  <a:tcPr marL="91464" marR="91464">
                    <a:solidFill>
                      <a:schemeClr val="bg1">
                        <a:lumMod val="85000"/>
                      </a:schemeClr>
                    </a:solidFill>
                  </a:tcPr>
                </a:tc>
                <a:tc>
                  <a:txBody>
                    <a:bodyPr/>
                    <a:lstStyle/>
                    <a:p>
                      <a:endParaRPr lang="en-US" dirty="0"/>
                    </a:p>
                  </a:txBody>
                  <a:tcPr marL="91464" marR="91464">
                    <a:solidFill>
                      <a:schemeClr val="bg1">
                        <a:lumMod val="85000"/>
                      </a:schemeClr>
                    </a:solidFill>
                  </a:tcPr>
                </a:tc>
                <a:tc>
                  <a:txBody>
                    <a:bodyPr/>
                    <a:lstStyle/>
                    <a:p>
                      <a:endParaRPr lang="en-US" dirty="0"/>
                    </a:p>
                  </a:txBody>
                  <a:tcPr marL="91464" marR="91464">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64" marR="91464">
                    <a:solidFill>
                      <a:schemeClr val="bg1">
                        <a:lumMod val="75000"/>
                      </a:schemeClr>
                    </a:solidFill>
                  </a:tcPr>
                </a:tc>
                <a:tc>
                  <a:txBody>
                    <a:bodyPr/>
                    <a:lstStyle/>
                    <a:p>
                      <a:endParaRPr lang="en-US" dirty="0"/>
                    </a:p>
                  </a:txBody>
                  <a:tcPr marL="91464" marR="91464">
                    <a:solidFill>
                      <a:schemeClr val="bg1">
                        <a:lumMod val="75000"/>
                      </a:schemeClr>
                    </a:solidFill>
                  </a:tcPr>
                </a:tc>
                <a:tc>
                  <a:txBody>
                    <a:bodyPr/>
                    <a:lstStyle/>
                    <a:p>
                      <a:endParaRPr lang="en-US" dirty="0"/>
                    </a:p>
                  </a:txBody>
                  <a:tcPr marL="91464" marR="91464">
                    <a:solidFill>
                      <a:schemeClr val="bg1">
                        <a:lumMod val="75000"/>
                      </a:schemeClr>
                    </a:solidFill>
                  </a:tcPr>
                </a:tc>
                <a:tc>
                  <a:txBody>
                    <a:bodyPr/>
                    <a:lstStyle/>
                    <a:p>
                      <a:endParaRPr lang="en-US" dirty="0"/>
                    </a:p>
                  </a:txBody>
                  <a:tcPr marL="91464" marR="91464">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64" marR="91464"/>
                </a:tc>
                <a:tc>
                  <a:txBody>
                    <a:bodyPr/>
                    <a:lstStyle/>
                    <a:p>
                      <a:endParaRPr lang="en-US" dirty="0"/>
                    </a:p>
                  </a:txBody>
                  <a:tcPr marL="91464" marR="91464"/>
                </a:tc>
                <a:tc>
                  <a:txBody>
                    <a:bodyPr/>
                    <a:lstStyle/>
                    <a:p>
                      <a:endParaRPr lang="en-US" dirty="0"/>
                    </a:p>
                  </a:txBody>
                  <a:tcPr marL="91464" marR="91464"/>
                </a:tc>
                <a:tc>
                  <a:txBody>
                    <a:bodyPr/>
                    <a:lstStyle/>
                    <a:p>
                      <a:endParaRPr lang="en-US"/>
                    </a:p>
                  </a:txBody>
                  <a:tcPr marL="91464" marR="91464"/>
                </a:tc>
                <a:extLst>
                  <a:ext uri="{0D108BD9-81ED-4DB2-BD59-A6C34878D82A}">
                    <a16:rowId xmlns:a16="http://schemas.microsoft.com/office/drawing/2014/main" val="10002"/>
                  </a:ext>
                </a:extLst>
              </a:tr>
              <a:tr h="370840">
                <a:tc>
                  <a:txBody>
                    <a:bodyPr/>
                    <a:lstStyle/>
                    <a:p>
                      <a:endParaRPr lang="en-US"/>
                    </a:p>
                  </a:txBody>
                  <a:tcPr marL="91464" marR="91464"/>
                </a:tc>
                <a:tc>
                  <a:txBody>
                    <a:bodyPr/>
                    <a:lstStyle/>
                    <a:p>
                      <a:endParaRPr lang="en-US" dirty="0"/>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3"/>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4"/>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a:p>
                  </a:txBody>
                  <a:tcPr marL="91464" marR="91464"/>
                </a:tc>
                <a:extLst>
                  <a:ext uri="{0D108BD9-81ED-4DB2-BD59-A6C34878D82A}">
                    <a16:rowId xmlns:a16="http://schemas.microsoft.com/office/drawing/2014/main" val="10005"/>
                  </a:ext>
                </a:extLst>
              </a:tr>
              <a:tr h="370840">
                <a:tc>
                  <a:txBody>
                    <a:bodyPr/>
                    <a:lstStyle/>
                    <a:p>
                      <a:endParaRPr lang="en-US" dirty="0"/>
                    </a:p>
                  </a:txBody>
                  <a:tcPr marL="91464" marR="91464"/>
                </a:tc>
                <a:tc>
                  <a:txBody>
                    <a:bodyPr/>
                    <a:lstStyle/>
                    <a:p>
                      <a:endParaRPr lang="en-US" dirty="0"/>
                    </a:p>
                  </a:txBody>
                  <a:tcPr marL="91464" marR="91464"/>
                </a:tc>
                <a:tc>
                  <a:txBody>
                    <a:bodyPr/>
                    <a:lstStyle/>
                    <a:p>
                      <a:endParaRPr lang="en-US"/>
                    </a:p>
                  </a:txBody>
                  <a:tcPr marL="91464" marR="91464"/>
                </a:tc>
                <a:tc>
                  <a:txBody>
                    <a:bodyPr/>
                    <a:lstStyle/>
                    <a:p>
                      <a:endParaRPr lang="en-US"/>
                    </a:p>
                  </a:txBody>
                  <a:tcPr marL="91464" marR="91464"/>
                </a:tc>
                <a:extLst>
                  <a:ext uri="{0D108BD9-81ED-4DB2-BD59-A6C34878D82A}">
                    <a16:rowId xmlns:a16="http://schemas.microsoft.com/office/drawing/2014/main" val="10006"/>
                  </a:ext>
                </a:extLst>
              </a:tr>
              <a:tr h="370840">
                <a:tc>
                  <a:txBody>
                    <a:bodyPr/>
                    <a:lstStyle/>
                    <a:p>
                      <a:endParaRPr lang="en-US"/>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a:p>
                  </a:txBody>
                  <a:tcPr marL="91464" marR="91464"/>
                </a:tc>
                <a:extLst>
                  <a:ext uri="{0D108BD9-81ED-4DB2-BD59-A6C34878D82A}">
                    <a16:rowId xmlns:a16="http://schemas.microsoft.com/office/drawing/2014/main" val="10007"/>
                  </a:ext>
                </a:extLst>
              </a:tr>
              <a:tr h="370840">
                <a:tc>
                  <a:txBody>
                    <a:bodyPr/>
                    <a:lstStyle/>
                    <a:p>
                      <a:endParaRPr lang="en-US"/>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8"/>
                  </a:ext>
                </a:extLst>
              </a:tr>
              <a:tr h="370840">
                <a:tc>
                  <a:txBody>
                    <a:bodyPr/>
                    <a:lstStyle/>
                    <a:p>
                      <a:endParaRPr lang="en-US"/>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9"/>
                  </a:ext>
                </a:extLst>
              </a:tr>
            </a:tbl>
          </a:graphicData>
        </a:graphic>
      </p:graphicFrame>
      <p:sp>
        <p:nvSpPr>
          <p:cNvPr id="5" name="TextBox 4">
            <a:extLst>
              <a:ext uri="{FF2B5EF4-FFF2-40B4-BE49-F238E27FC236}">
                <a16:creationId xmlns:a16="http://schemas.microsoft.com/office/drawing/2014/main" id="{1D87F373-6569-4F59-8DEE-87CCC5158CFF}"/>
              </a:ext>
            </a:extLst>
          </p:cNvPr>
          <p:cNvSpPr txBox="1"/>
          <p:nvPr/>
        </p:nvSpPr>
        <p:spPr>
          <a:xfrm>
            <a:off x="4006850" y="5224463"/>
            <a:ext cx="1079500" cy="277812"/>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46" name="TextBox 45">
            <a:extLst>
              <a:ext uri="{FF2B5EF4-FFF2-40B4-BE49-F238E27FC236}">
                <a16:creationId xmlns:a16="http://schemas.microsoft.com/office/drawing/2014/main" id="{664A2EB4-4304-4AA9-8791-3BD8EEFE0523}"/>
              </a:ext>
            </a:extLst>
          </p:cNvPr>
          <p:cNvSpPr txBox="1"/>
          <p:nvPr/>
        </p:nvSpPr>
        <p:spPr>
          <a:xfrm>
            <a:off x="5280025" y="5224463"/>
            <a:ext cx="1079500" cy="277812"/>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47" name="TextBox 46">
            <a:extLst>
              <a:ext uri="{FF2B5EF4-FFF2-40B4-BE49-F238E27FC236}">
                <a16:creationId xmlns:a16="http://schemas.microsoft.com/office/drawing/2014/main" id="{B8CBEA64-F47F-48D4-B364-1D4A7E373D9C}"/>
              </a:ext>
            </a:extLst>
          </p:cNvPr>
          <p:cNvSpPr txBox="1"/>
          <p:nvPr/>
        </p:nvSpPr>
        <p:spPr>
          <a:xfrm>
            <a:off x="6553200" y="5224463"/>
            <a:ext cx="1046163" cy="277812"/>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48" name="TextBox 47">
            <a:extLst>
              <a:ext uri="{FF2B5EF4-FFF2-40B4-BE49-F238E27FC236}">
                <a16:creationId xmlns:a16="http://schemas.microsoft.com/office/drawing/2014/main" id="{BB838674-FAC8-415C-A951-3E6B77112874}"/>
              </a:ext>
            </a:extLst>
          </p:cNvPr>
          <p:cNvSpPr txBox="1"/>
          <p:nvPr/>
        </p:nvSpPr>
        <p:spPr>
          <a:xfrm>
            <a:off x="7793038" y="5224463"/>
            <a:ext cx="1079500" cy="277812"/>
          </a:xfrm>
          <a:prstGeom prst="rect">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6" name="Group 16">
            <a:extLst>
              <a:ext uri="{FF2B5EF4-FFF2-40B4-BE49-F238E27FC236}">
                <a16:creationId xmlns:a16="http://schemas.microsoft.com/office/drawing/2014/main" id="{44A8CEE6-AB09-4CF0-8A71-60379A8618A8}"/>
              </a:ext>
            </a:extLst>
          </p:cNvPr>
          <p:cNvGrpSpPr>
            <a:grpSpLocks/>
          </p:cNvGrpSpPr>
          <p:nvPr/>
        </p:nvGrpSpPr>
        <p:grpSpPr bwMode="auto">
          <a:xfrm>
            <a:off x="3489325" y="1468438"/>
            <a:ext cx="373063" cy="3560762"/>
            <a:chOff x="3364352" y="1468601"/>
            <a:chExt cx="373352" cy="3560682"/>
          </a:xfrm>
        </p:grpSpPr>
        <p:sp>
          <p:nvSpPr>
            <p:cNvPr id="25679" name="TextBox 5">
              <a:extLst>
                <a:ext uri="{FF2B5EF4-FFF2-40B4-BE49-F238E27FC236}">
                  <a16:creationId xmlns:a16="http://schemas.microsoft.com/office/drawing/2014/main" id="{70F17AA6-8194-40B6-9789-A16AA77B3577}"/>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25680" name="TextBox 49">
              <a:extLst>
                <a:ext uri="{FF2B5EF4-FFF2-40B4-BE49-F238E27FC236}">
                  <a16:creationId xmlns:a16="http://schemas.microsoft.com/office/drawing/2014/main" id="{17B22EC4-032E-46BC-B7A0-4FD9C6479852}"/>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25681" name="TextBox 50">
              <a:extLst>
                <a:ext uri="{FF2B5EF4-FFF2-40B4-BE49-F238E27FC236}">
                  <a16:creationId xmlns:a16="http://schemas.microsoft.com/office/drawing/2014/main" id="{91FEEA0E-8EC2-4B35-8750-7D116C346055}"/>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25682" name="TextBox 51">
              <a:extLst>
                <a:ext uri="{FF2B5EF4-FFF2-40B4-BE49-F238E27FC236}">
                  <a16:creationId xmlns:a16="http://schemas.microsoft.com/office/drawing/2014/main" id="{BE8D548C-F9F5-42A7-983D-8DA55EC79671}"/>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25683" name="TextBox 52">
              <a:extLst>
                <a:ext uri="{FF2B5EF4-FFF2-40B4-BE49-F238E27FC236}">
                  <a16:creationId xmlns:a16="http://schemas.microsoft.com/office/drawing/2014/main" id="{578C461C-F3D1-41C7-B5EA-289E075B368F}"/>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25684" name="TextBox 60">
              <a:extLst>
                <a:ext uri="{FF2B5EF4-FFF2-40B4-BE49-F238E27FC236}">
                  <a16:creationId xmlns:a16="http://schemas.microsoft.com/office/drawing/2014/main" id="{E4302711-AC30-47E7-811A-DA4BDD600343}"/>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25685" name="TextBox 61">
              <a:extLst>
                <a:ext uri="{FF2B5EF4-FFF2-40B4-BE49-F238E27FC236}">
                  <a16:creationId xmlns:a16="http://schemas.microsoft.com/office/drawing/2014/main" id="{0DB14AED-C028-4912-A8FA-D6DEF7CBF157}"/>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25686" name="TextBox 62">
              <a:extLst>
                <a:ext uri="{FF2B5EF4-FFF2-40B4-BE49-F238E27FC236}">
                  <a16:creationId xmlns:a16="http://schemas.microsoft.com/office/drawing/2014/main" id="{C2C5DB91-69AB-4250-BBC5-2D8BF592BAE8}"/>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25687" name="TextBox 63">
              <a:extLst>
                <a:ext uri="{FF2B5EF4-FFF2-40B4-BE49-F238E27FC236}">
                  <a16:creationId xmlns:a16="http://schemas.microsoft.com/office/drawing/2014/main" id="{346A7BCB-B8C5-45DC-90CD-8530D1622698}"/>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25688" name="TextBox 64">
              <a:extLst>
                <a:ext uri="{FF2B5EF4-FFF2-40B4-BE49-F238E27FC236}">
                  <a16:creationId xmlns:a16="http://schemas.microsoft.com/office/drawing/2014/main" id="{B8D7296B-8237-43D7-B619-D2D7E2C3C56B}"/>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sp>
        <p:nvSpPr>
          <p:cNvPr id="100" name="Oval 99">
            <a:extLst>
              <a:ext uri="{FF2B5EF4-FFF2-40B4-BE49-F238E27FC236}">
                <a16:creationId xmlns:a16="http://schemas.microsoft.com/office/drawing/2014/main" id="{994C8B7E-0009-4278-B4B0-23E3C7ABDD0D}"/>
              </a:ext>
            </a:extLst>
          </p:cNvPr>
          <p:cNvSpPr/>
          <p:nvPr/>
        </p:nvSpPr>
        <p:spPr>
          <a:xfrm>
            <a:off x="4373563" y="4391025"/>
            <a:ext cx="323850" cy="323850"/>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109" name="Oval 108">
            <a:extLst>
              <a:ext uri="{FF2B5EF4-FFF2-40B4-BE49-F238E27FC236}">
                <a16:creationId xmlns:a16="http://schemas.microsoft.com/office/drawing/2014/main" id="{94B62C80-BFF2-4849-970B-1A2503F9B432}"/>
              </a:ext>
            </a:extLst>
          </p:cNvPr>
          <p:cNvSpPr/>
          <p:nvPr/>
        </p:nvSpPr>
        <p:spPr>
          <a:xfrm>
            <a:off x="6878638" y="4376738"/>
            <a:ext cx="323850" cy="323850"/>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112" name="Oval 111">
            <a:extLst>
              <a:ext uri="{FF2B5EF4-FFF2-40B4-BE49-F238E27FC236}">
                <a16:creationId xmlns:a16="http://schemas.microsoft.com/office/drawing/2014/main" id="{781413F4-17FB-4B12-B192-8E084084F4E9}"/>
              </a:ext>
            </a:extLst>
          </p:cNvPr>
          <p:cNvSpPr/>
          <p:nvPr/>
        </p:nvSpPr>
        <p:spPr>
          <a:xfrm>
            <a:off x="5640388" y="4011613"/>
            <a:ext cx="323850" cy="323850"/>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118" name="Oval 117">
            <a:extLst>
              <a:ext uri="{FF2B5EF4-FFF2-40B4-BE49-F238E27FC236}">
                <a16:creationId xmlns:a16="http://schemas.microsoft.com/office/drawing/2014/main" id="{6731A3F6-7A78-4A41-9EE7-15EE4BF0448C}"/>
              </a:ext>
            </a:extLst>
          </p:cNvPr>
          <p:cNvSpPr/>
          <p:nvPr/>
        </p:nvSpPr>
        <p:spPr>
          <a:xfrm>
            <a:off x="8150225" y="4022725"/>
            <a:ext cx="323850" cy="323850"/>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cxnSp>
        <p:nvCxnSpPr>
          <p:cNvPr id="56" name="Straight Connector 55">
            <a:extLst>
              <a:ext uri="{FF2B5EF4-FFF2-40B4-BE49-F238E27FC236}">
                <a16:creationId xmlns:a16="http://schemas.microsoft.com/office/drawing/2014/main" id="{AB25786F-B4D4-4129-B58C-5664EA1683C1}"/>
              </a:ext>
            </a:extLst>
          </p:cNvPr>
          <p:cNvCxnSpPr>
            <a:cxnSpLocks noChangeShapeType="1"/>
          </p:cNvCxnSpPr>
          <p:nvPr/>
        </p:nvCxnSpPr>
        <p:spPr bwMode="auto">
          <a:xfrm>
            <a:off x="3903663" y="6669088"/>
            <a:ext cx="4968875" cy="0"/>
          </a:xfrm>
          <a:prstGeom prst="line">
            <a:avLst/>
          </a:prstGeom>
          <a:noFill/>
          <a:ln w="25400">
            <a:solidFill>
              <a:srgbClr val="404040"/>
            </a:solidFill>
            <a:round/>
            <a:headEnd/>
            <a:tailEnd type="triangle" w="lg" len="med"/>
          </a:ln>
          <a:effectLst>
            <a:outerShdw blurRad="40000" dist="20000" dir="5400000" rotWithShape="0">
              <a:srgbClr val="808080">
                <a:alpha val="37999"/>
              </a:srgbClr>
            </a:outerShdw>
          </a:effectLst>
        </p:spPr>
      </p:cxnSp>
      <p:sp>
        <p:nvSpPr>
          <p:cNvPr id="73" name="Content Placeholder 2">
            <a:extLst>
              <a:ext uri="{FF2B5EF4-FFF2-40B4-BE49-F238E27FC236}">
                <a16:creationId xmlns:a16="http://schemas.microsoft.com/office/drawing/2014/main" id="{0FF0B88C-CA42-4D97-9FD7-65F2BFF64F64}"/>
              </a:ext>
            </a:extLst>
          </p:cNvPr>
          <p:cNvSpPr txBox="1">
            <a:spLocks/>
          </p:cNvSpPr>
          <p:nvPr/>
        </p:nvSpPr>
        <p:spPr bwMode="auto">
          <a:xfrm>
            <a:off x="266700" y="5414963"/>
            <a:ext cx="32400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800"/>
              </a:spcBef>
              <a:buClr>
                <a:schemeClr val="tx1"/>
              </a:buClr>
            </a:pPr>
            <a:r>
              <a:rPr lang="en-US" altLang="en-US" sz="1800">
                <a:solidFill>
                  <a:srgbClr val="595959"/>
                </a:solidFill>
                <a:latin typeface="Arial" panose="020B0604020202020204" pitchFamily="34" charset="0"/>
                <a:cs typeface="Arial" panose="020B0604020202020204" pitchFamily="34" charset="0"/>
              </a:rPr>
              <a:t>Carter’s risk profile was a </a:t>
            </a:r>
            <a:r>
              <a:rPr lang="en-US" altLang="en-US" sz="1800" b="1">
                <a:solidFill>
                  <a:srgbClr val="595959"/>
                </a:solidFill>
                <a:latin typeface="Arial" panose="020B0604020202020204" pitchFamily="34" charset="0"/>
                <a:cs typeface="Arial" panose="020B0604020202020204" pitchFamily="34" charset="0"/>
              </a:rPr>
              <a:t>Balancer</a:t>
            </a:r>
            <a:r>
              <a:rPr lang="en-US" altLang="en-US" sz="1800">
                <a:solidFill>
                  <a:srgbClr val="595959"/>
                </a:solidFill>
                <a:latin typeface="Arial" panose="020B0604020202020204" pitchFamily="34" charset="0"/>
                <a:cs typeface="Arial" panose="020B0604020202020204" pitchFamily="34" charset="0"/>
              </a:rPr>
              <a:t>, so our financial planner </a:t>
            </a:r>
            <a:r>
              <a:rPr lang="en-US" altLang="en-US" sz="1800" b="1">
                <a:solidFill>
                  <a:srgbClr val="595959"/>
                </a:solidFill>
                <a:latin typeface="Arial" panose="020B0604020202020204" pitchFamily="34" charset="0"/>
                <a:cs typeface="Arial" panose="020B0604020202020204" pitchFamily="34" charset="0"/>
              </a:rPr>
              <a:t>balanced</a:t>
            </a:r>
            <a:r>
              <a:rPr lang="en-US" altLang="en-US" sz="1800">
                <a:solidFill>
                  <a:srgbClr val="595959"/>
                </a:solidFill>
                <a:latin typeface="Arial" panose="020B0604020202020204" pitchFamily="34" charset="0"/>
                <a:cs typeface="Arial" panose="020B0604020202020204" pitchFamily="34" charset="0"/>
              </a:rPr>
              <a:t> his portfolio in this way…                                                           </a:t>
            </a:r>
          </a:p>
        </p:txBody>
      </p:sp>
      <p:pic>
        <p:nvPicPr>
          <p:cNvPr id="2" name="Picture 1">
            <a:extLst>
              <a:ext uri="{FF2B5EF4-FFF2-40B4-BE49-F238E27FC236}">
                <a16:creationId xmlns:a16="http://schemas.microsoft.com/office/drawing/2014/main" id="{BC041DB6-4B12-46F4-A2A7-07430CE3B2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5711825"/>
            <a:ext cx="7159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91B6136B-1FB4-495A-B042-F535E7619BF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5711825"/>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D6EA4EE-410F-4407-9424-E59C894E0C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5838" y="5711825"/>
            <a:ext cx="7223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E90458E-C050-4069-84EC-F30D6580484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6925" y="571182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430D0B59-7BFD-4A15-881C-482DD412CBE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24838" y="5711825"/>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0340F5D2-6664-4A04-A62C-05A98861D7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1888" y="1233488"/>
            <a:ext cx="4356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992045CE-CE46-483A-9BD3-0EC38A58120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1800" y="3081338"/>
            <a:ext cx="16192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2">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42">
                                            <p:txEl>
                                              <p:pRg st="1" end="1"/>
                                            </p:txEl>
                                          </p:spTgt>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23" presetClass="entr" presetSubtype="16" fill="hold" nodeType="clickEffect">
                                  <p:stCondLst>
                                    <p:cond delay="0"/>
                                  </p:stCondLst>
                                  <p:childTnLst>
                                    <p:set>
                                      <p:cBhvr>
                                        <p:cTn id="68" dur="1" fill="hold">
                                          <p:stCondLst>
                                            <p:cond delay="0"/>
                                          </p:stCondLst>
                                        </p:cTn>
                                        <p:tgtEl>
                                          <p:spTgt spid="9"/>
                                        </p:tgtEl>
                                        <p:attrNameLst>
                                          <p:attrName>style.visibility</p:attrName>
                                        </p:attrNameLst>
                                      </p:cBhvr>
                                      <p:to>
                                        <p:strVal val="visible"/>
                                      </p:to>
                                    </p:set>
                                    <p:anim calcmode="lin" valueType="num">
                                      <p:cBhvr>
                                        <p:cTn id="69" dur="500" fill="hold"/>
                                        <p:tgtEl>
                                          <p:spTgt spid="9"/>
                                        </p:tgtEl>
                                        <p:attrNameLst>
                                          <p:attrName>ppt_w</p:attrName>
                                        </p:attrNameLst>
                                      </p:cBhvr>
                                      <p:tavLst>
                                        <p:tav tm="0">
                                          <p:val>
                                            <p:fltVal val="0"/>
                                          </p:val>
                                        </p:tav>
                                        <p:tav tm="100000">
                                          <p:val>
                                            <p:strVal val="#ppt_w"/>
                                          </p:val>
                                        </p:tav>
                                      </p:tavLst>
                                    </p:anim>
                                    <p:anim calcmode="lin" valueType="num">
                                      <p:cBhvr>
                                        <p:cTn id="70"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3">
                                            <p:txEl>
                                              <p:pRg st="0" end="0"/>
                                            </p:txEl>
                                          </p:spTgt>
                                        </p:tgtEl>
                                        <p:attrNameLst>
                                          <p:attrName>style.visibility</p:attrName>
                                        </p:attrNameLst>
                                      </p:cBhvr>
                                      <p:to>
                                        <p:strVal val="visible"/>
                                      </p:to>
                                    </p:set>
                                  </p:childTnLst>
                                </p:cTn>
                              </p:par>
                              <p:par>
                                <p:cTn id="75" presetID="23" presetClass="entr" presetSubtype="528" fill="hold" nodeType="with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500" fill="hold"/>
                                        <p:tgtEl>
                                          <p:spTgt spid="14"/>
                                        </p:tgtEl>
                                        <p:attrNameLst>
                                          <p:attrName>ppt_w</p:attrName>
                                        </p:attrNameLst>
                                      </p:cBhvr>
                                      <p:tavLst>
                                        <p:tav tm="0">
                                          <p:val>
                                            <p:fltVal val="0"/>
                                          </p:val>
                                        </p:tav>
                                        <p:tav tm="100000">
                                          <p:val>
                                            <p:strVal val="#ppt_w"/>
                                          </p:val>
                                        </p:tav>
                                      </p:tavLst>
                                    </p:anim>
                                    <p:anim calcmode="lin" valueType="num">
                                      <p:cBhvr>
                                        <p:cTn id="78" dur="500" fill="hold"/>
                                        <p:tgtEl>
                                          <p:spTgt spid="14"/>
                                        </p:tgtEl>
                                        <p:attrNameLst>
                                          <p:attrName>ppt_h</p:attrName>
                                        </p:attrNameLst>
                                      </p:cBhvr>
                                      <p:tavLst>
                                        <p:tav tm="0">
                                          <p:val>
                                            <p:fltVal val="0"/>
                                          </p:val>
                                        </p:tav>
                                        <p:tav tm="100000">
                                          <p:val>
                                            <p:strVal val="#ppt_h"/>
                                          </p:val>
                                        </p:tav>
                                      </p:tavLst>
                                    </p:anim>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anim calcmode="lin" valueType="num">
                                      <p:cBhvr additive="base">
                                        <p:cTn id="85" dur="1000" fill="hold"/>
                                        <p:tgtEl>
                                          <p:spTgt spid="100"/>
                                        </p:tgtEl>
                                        <p:attrNameLst>
                                          <p:attrName>ppt_x</p:attrName>
                                        </p:attrNameLst>
                                      </p:cBhvr>
                                      <p:tavLst>
                                        <p:tav tm="0">
                                          <p:val>
                                            <p:strVal val="#ppt_x"/>
                                          </p:val>
                                        </p:tav>
                                        <p:tav tm="100000">
                                          <p:val>
                                            <p:strVal val="#ppt_x"/>
                                          </p:val>
                                        </p:tav>
                                      </p:tavLst>
                                    </p:anim>
                                    <p:anim calcmode="lin" valueType="num">
                                      <p:cBhvr additive="base">
                                        <p:cTn id="86" dur="1000" fill="hold"/>
                                        <p:tgtEl>
                                          <p:spTgt spid="100"/>
                                        </p:tgtEl>
                                        <p:attrNameLst>
                                          <p:attrName>ppt_y</p:attrName>
                                        </p:attrNameLst>
                                      </p:cBhvr>
                                      <p:tavLst>
                                        <p:tav tm="0">
                                          <p:val>
                                            <p:strVal val="0-#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112"/>
                                        </p:tgtEl>
                                        <p:attrNameLst>
                                          <p:attrName>style.visibility</p:attrName>
                                        </p:attrNameLst>
                                      </p:cBhvr>
                                      <p:to>
                                        <p:strVal val="visible"/>
                                      </p:to>
                                    </p:set>
                                    <p:anim calcmode="lin" valueType="num">
                                      <p:cBhvr additive="base">
                                        <p:cTn id="91" dur="500" fill="hold"/>
                                        <p:tgtEl>
                                          <p:spTgt spid="112"/>
                                        </p:tgtEl>
                                        <p:attrNameLst>
                                          <p:attrName>ppt_x</p:attrName>
                                        </p:attrNameLst>
                                      </p:cBhvr>
                                      <p:tavLst>
                                        <p:tav tm="0">
                                          <p:val>
                                            <p:strVal val="#ppt_x"/>
                                          </p:val>
                                        </p:tav>
                                        <p:tav tm="100000">
                                          <p:val>
                                            <p:strVal val="#ppt_x"/>
                                          </p:val>
                                        </p:tav>
                                      </p:tavLst>
                                    </p:anim>
                                    <p:anim calcmode="lin" valueType="num">
                                      <p:cBhvr additive="base">
                                        <p:cTn id="92" dur="500" fill="hold"/>
                                        <p:tgtEl>
                                          <p:spTgt spid="112"/>
                                        </p:tgtEl>
                                        <p:attrNameLst>
                                          <p:attrName>ppt_y</p:attrName>
                                        </p:attrNameLst>
                                      </p:cBhvr>
                                      <p:tavLst>
                                        <p:tav tm="0">
                                          <p:val>
                                            <p:strVal val="0-#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109"/>
                                        </p:tgtEl>
                                        <p:attrNameLst>
                                          <p:attrName>style.visibility</p:attrName>
                                        </p:attrNameLst>
                                      </p:cBhvr>
                                      <p:to>
                                        <p:strVal val="visible"/>
                                      </p:to>
                                    </p:set>
                                    <p:anim calcmode="lin" valueType="num">
                                      <p:cBhvr additive="base">
                                        <p:cTn id="97" dur="500" fill="hold"/>
                                        <p:tgtEl>
                                          <p:spTgt spid="109"/>
                                        </p:tgtEl>
                                        <p:attrNameLst>
                                          <p:attrName>ppt_x</p:attrName>
                                        </p:attrNameLst>
                                      </p:cBhvr>
                                      <p:tavLst>
                                        <p:tav tm="0">
                                          <p:val>
                                            <p:strVal val="#ppt_x"/>
                                          </p:val>
                                        </p:tav>
                                        <p:tav tm="100000">
                                          <p:val>
                                            <p:strVal val="#ppt_x"/>
                                          </p:val>
                                        </p:tav>
                                      </p:tavLst>
                                    </p:anim>
                                    <p:anim calcmode="lin" valueType="num">
                                      <p:cBhvr additive="base">
                                        <p:cTn id="98" dur="500" fill="hold"/>
                                        <p:tgtEl>
                                          <p:spTgt spid="109"/>
                                        </p:tgtEl>
                                        <p:attrNameLst>
                                          <p:attrName>ppt_y</p:attrName>
                                        </p:attrNameLst>
                                      </p:cBhvr>
                                      <p:tavLst>
                                        <p:tav tm="0">
                                          <p:val>
                                            <p:strVal val="0-#ppt_h/2"/>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1" fill="hold" grpId="0" nodeType="clickEffect">
                                  <p:stCondLst>
                                    <p:cond delay="0"/>
                                  </p:stCondLst>
                                  <p:childTnLst>
                                    <p:set>
                                      <p:cBhvr>
                                        <p:cTn id="102" dur="1" fill="hold">
                                          <p:stCondLst>
                                            <p:cond delay="0"/>
                                          </p:stCondLst>
                                        </p:cTn>
                                        <p:tgtEl>
                                          <p:spTgt spid="118"/>
                                        </p:tgtEl>
                                        <p:attrNameLst>
                                          <p:attrName>style.visibility</p:attrName>
                                        </p:attrNameLst>
                                      </p:cBhvr>
                                      <p:to>
                                        <p:strVal val="visible"/>
                                      </p:to>
                                    </p:set>
                                    <p:anim calcmode="lin" valueType="num">
                                      <p:cBhvr additive="base">
                                        <p:cTn id="103" dur="500" fill="hold"/>
                                        <p:tgtEl>
                                          <p:spTgt spid="118"/>
                                        </p:tgtEl>
                                        <p:attrNameLst>
                                          <p:attrName>ppt_x</p:attrName>
                                        </p:attrNameLst>
                                      </p:cBhvr>
                                      <p:tavLst>
                                        <p:tav tm="0">
                                          <p:val>
                                            <p:strVal val="#ppt_x"/>
                                          </p:val>
                                        </p:tav>
                                        <p:tav tm="100000">
                                          <p:val>
                                            <p:strVal val="#ppt_x"/>
                                          </p:val>
                                        </p:tav>
                                      </p:tavLst>
                                    </p:anim>
                                    <p:anim calcmode="lin" valueType="num">
                                      <p:cBhvr additive="base">
                                        <p:cTn id="104" dur="500" fill="hold"/>
                                        <p:tgtEl>
                                          <p:spTgt spid="1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5" grpId="0" animBg="1"/>
      <p:bldP spid="46" grpId="0" animBg="1"/>
      <p:bldP spid="47" grpId="0" animBg="1"/>
      <p:bldP spid="48" grpId="0" animBg="1"/>
      <p:bldP spid="100" grpId="0" animBg="1"/>
      <p:bldP spid="109" grpId="0" animBg="1"/>
      <p:bldP spid="112" grpId="0" animBg="1"/>
      <p:bldP spid="118" grpId="0" animBg="1"/>
      <p:bldP spid="7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3C40291-BDA9-4CAD-9DB2-16D36DE6DCF9}"/>
              </a:ext>
            </a:extLst>
          </p:cNvPr>
          <p:cNvGraphicFramePr>
            <a:graphicFrameLocks noGrp="1"/>
          </p:cNvGraphicFramePr>
          <p:nvPr/>
        </p:nvGraphicFramePr>
        <p:xfrm>
          <a:off x="3903663" y="1484313"/>
          <a:ext cx="5041900" cy="3708400"/>
        </p:xfrm>
        <a:graphic>
          <a:graphicData uri="http://schemas.openxmlformats.org/drawingml/2006/table">
            <a:tbl>
              <a:tblPr firstRow="1" bandRow="1">
                <a:tableStyleId>{073A0DAA-6AF3-43AB-8588-CEC1D06C72B9}</a:tableStyleId>
              </a:tblPr>
              <a:tblGrid>
                <a:gridCol w="1260475">
                  <a:extLst>
                    <a:ext uri="{9D8B030D-6E8A-4147-A177-3AD203B41FA5}">
                      <a16:colId xmlns:a16="http://schemas.microsoft.com/office/drawing/2014/main" val="20000"/>
                    </a:ext>
                  </a:extLst>
                </a:gridCol>
                <a:gridCol w="1260475">
                  <a:extLst>
                    <a:ext uri="{9D8B030D-6E8A-4147-A177-3AD203B41FA5}">
                      <a16:colId xmlns:a16="http://schemas.microsoft.com/office/drawing/2014/main" val="20001"/>
                    </a:ext>
                  </a:extLst>
                </a:gridCol>
                <a:gridCol w="1260475">
                  <a:extLst>
                    <a:ext uri="{9D8B030D-6E8A-4147-A177-3AD203B41FA5}">
                      <a16:colId xmlns:a16="http://schemas.microsoft.com/office/drawing/2014/main" val="20002"/>
                    </a:ext>
                  </a:extLst>
                </a:gridCol>
                <a:gridCol w="1260475">
                  <a:extLst>
                    <a:ext uri="{9D8B030D-6E8A-4147-A177-3AD203B41FA5}">
                      <a16:colId xmlns:a16="http://schemas.microsoft.com/office/drawing/2014/main" val="20003"/>
                    </a:ext>
                  </a:extLst>
                </a:gridCol>
              </a:tblGrid>
              <a:tr h="370840">
                <a:tc>
                  <a:txBody>
                    <a:bodyPr/>
                    <a:lstStyle/>
                    <a:p>
                      <a:endParaRPr lang="en-US" dirty="0"/>
                    </a:p>
                  </a:txBody>
                  <a:tcPr marL="91464" marR="91464">
                    <a:solidFill>
                      <a:schemeClr val="bg1">
                        <a:lumMod val="85000"/>
                      </a:schemeClr>
                    </a:solidFill>
                  </a:tcPr>
                </a:tc>
                <a:tc>
                  <a:txBody>
                    <a:bodyPr/>
                    <a:lstStyle/>
                    <a:p>
                      <a:endParaRPr lang="en-US" dirty="0"/>
                    </a:p>
                  </a:txBody>
                  <a:tcPr marL="91464" marR="91464">
                    <a:solidFill>
                      <a:schemeClr val="bg1">
                        <a:lumMod val="85000"/>
                      </a:schemeClr>
                    </a:solidFill>
                  </a:tcPr>
                </a:tc>
                <a:tc>
                  <a:txBody>
                    <a:bodyPr/>
                    <a:lstStyle/>
                    <a:p>
                      <a:endParaRPr lang="en-US" dirty="0"/>
                    </a:p>
                  </a:txBody>
                  <a:tcPr marL="91464" marR="91464">
                    <a:solidFill>
                      <a:schemeClr val="bg1">
                        <a:lumMod val="85000"/>
                      </a:schemeClr>
                    </a:solidFill>
                  </a:tcPr>
                </a:tc>
                <a:tc>
                  <a:txBody>
                    <a:bodyPr/>
                    <a:lstStyle/>
                    <a:p>
                      <a:endParaRPr lang="en-US" dirty="0"/>
                    </a:p>
                  </a:txBody>
                  <a:tcPr marL="91464" marR="91464">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64" marR="91464">
                    <a:solidFill>
                      <a:schemeClr val="bg1">
                        <a:lumMod val="75000"/>
                      </a:schemeClr>
                    </a:solidFill>
                  </a:tcPr>
                </a:tc>
                <a:tc>
                  <a:txBody>
                    <a:bodyPr/>
                    <a:lstStyle/>
                    <a:p>
                      <a:endParaRPr lang="en-US" dirty="0"/>
                    </a:p>
                  </a:txBody>
                  <a:tcPr marL="91464" marR="91464">
                    <a:solidFill>
                      <a:schemeClr val="bg1">
                        <a:lumMod val="75000"/>
                      </a:schemeClr>
                    </a:solidFill>
                  </a:tcPr>
                </a:tc>
                <a:tc>
                  <a:txBody>
                    <a:bodyPr/>
                    <a:lstStyle/>
                    <a:p>
                      <a:endParaRPr lang="en-US" dirty="0"/>
                    </a:p>
                  </a:txBody>
                  <a:tcPr marL="91464" marR="91464">
                    <a:solidFill>
                      <a:schemeClr val="bg1">
                        <a:lumMod val="75000"/>
                      </a:schemeClr>
                    </a:solidFill>
                  </a:tcPr>
                </a:tc>
                <a:tc>
                  <a:txBody>
                    <a:bodyPr/>
                    <a:lstStyle/>
                    <a:p>
                      <a:endParaRPr lang="en-US" dirty="0"/>
                    </a:p>
                  </a:txBody>
                  <a:tcPr marL="91464" marR="91464">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64" marR="91464"/>
                </a:tc>
                <a:tc>
                  <a:txBody>
                    <a:bodyPr/>
                    <a:lstStyle/>
                    <a:p>
                      <a:endParaRPr lang="en-US" dirty="0"/>
                    </a:p>
                  </a:txBody>
                  <a:tcPr marL="91464" marR="91464"/>
                </a:tc>
                <a:tc>
                  <a:txBody>
                    <a:bodyPr/>
                    <a:lstStyle/>
                    <a:p>
                      <a:endParaRPr lang="en-US" dirty="0"/>
                    </a:p>
                  </a:txBody>
                  <a:tcPr marL="91464" marR="91464"/>
                </a:tc>
                <a:tc>
                  <a:txBody>
                    <a:bodyPr/>
                    <a:lstStyle/>
                    <a:p>
                      <a:endParaRPr lang="en-US"/>
                    </a:p>
                  </a:txBody>
                  <a:tcPr marL="91464" marR="91464"/>
                </a:tc>
                <a:extLst>
                  <a:ext uri="{0D108BD9-81ED-4DB2-BD59-A6C34878D82A}">
                    <a16:rowId xmlns:a16="http://schemas.microsoft.com/office/drawing/2014/main" val="10002"/>
                  </a:ext>
                </a:extLst>
              </a:tr>
              <a:tr h="370840">
                <a:tc>
                  <a:txBody>
                    <a:bodyPr/>
                    <a:lstStyle/>
                    <a:p>
                      <a:endParaRPr lang="en-US"/>
                    </a:p>
                  </a:txBody>
                  <a:tcPr marL="91464" marR="91464"/>
                </a:tc>
                <a:tc>
                  <a:txBody>
                    <a:bodyPr/>
                    <a:lstStyle/>
                    <a:p>
                      <a:endParaRPr lang="en-US" dirty="0"/>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3"/>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4"/>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dirty="0"/>
                    </a:p>
                  </a:txBody>
                  <a:tcPr marL="91464" marR="91464"/>
                </a:tc>
                <a:tc>
                  <a:txBody>
                    <a:bodyPr/>
                    <a:lstStyle/>
                    <a:p>
                      <a:endParaRPr lang="en-US" dirty="0"/>
                    </a:p>
                  </a:txBody>
                  <a:tcPr marL="91464" marR="91464"/>
                </a:tc>
                <a:extLst>
                  <a:ext uri="{0D108BD9-81ED-4DB2-BD59-A6C34878D82A}">
                    <a16:rowId xmlns:a16="http://schemas.microsoft.com/office/drawing/2014/main" val="10005"/>
                  </a:ext>
                </a:extLst>
              </a:tr>
              <a:tr h="370840">
                <a:tc>
                  <a:txBody>
                    <a:bodyPr/>
                    <a:lstStyle/>
                    <a:p>
                      <a:endParaRPr lang="en-US" dirty="0"/>
                    </a:p>
                  </a:txBody>
                  <a:tcPr marL="91464" marR="91464"/>
                </a:tc>
                <a:tc>
                  <a:txBody>
                    <a:bodyPr/>
                    <a:lstStyle/>
                    <a:p>
                      <a:endParaRPr lang="en-US" dirty="0"/>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6"/>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a:p>
                  </a:txBody>
                  <a:tcPr marL="91464" marR="91464"/>
                </a:tc>
                <a:tc>
                  <a:txBody>
                    <a:bodyPr/>
                    <a:lstStyle/>
                    <a:p>
                      <a:endParaRPr lang="en-US" dirty="0"/>
                    </a:p>
                  </a:txBody>
                  <a:tcPr marL="91464" marR="91464"/>
                </a:tc>
                <a:extLst>
                  <a:ext uri="{0D108BD9-81ED-4DB2-BD59-A6C34878D82A}">
                    <a16:rowId xmlns:a16="http://schemas.microsoft.com/office/drawing/2014/main" val="10007"/>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dirty="0"/>
                    </a:p>
                  </a:txBody>
                  <a:tcPr marL="91464" marR="91464"/>
                </a:tc>
                <a:tc>
                  <a:txBody>
                    <a:bodyPr/>
                    <a:lstStyle/>
                    <a:p>
                      <a:endParaRPr lang="en-US" dirty="0"/>
                    </a:p>
                  </a:txBody>
                  <a:tcPr marL="91464" marR="91464"/>
                </a:tc>
                <a:extLst>
                  <a:ext uri="{0D108BD9-81ED-4DB2-BD59-A6C34878D82A}">
                    <a16:rowId xmlns:a16="http://schemas.microsoft.com/office/drawing/2014/main" val="10008"/>
                  </a:ext>
                </a:extLst>
              </a:tr>
              <a:tr h="370840">
                <a:tc>
                  <a:txBody>
                    <a:bodyPr/>
                    <a:lstStyle/>
                    <a:p>
                      <a:endParaRPr lang="en-US" dirty="0"/>
                    </a:p>
                  </a:txBody>
                  <a:tcPr marL="91464" marR="91464"/>
                </a:tc>
                <a:tc>
                  <a:txBody>
                    <a:bodyPr/>
                    <a:lstStyle/>
                    <a:p>
                      <a:endParaRPr lang="en-US"/>
                    </a:p>
                  </a:txBody>
                  <a:tcPr marL="91464" marR="91464"/>
                </a:tc>
                <a:tc>
                  <a:txBody>
                    <a:bodyPr/>
                    <a:lstStyle/>
                    <a:p>
                      <a:endParaRPr lang="en-US" dirty="0"/>
                    </a:p>
                  </a:txBody>
                  <a:tcPr marL="91464" marR="91464"/>
                </a:tc>
                <a:tc>
                  <a:txBody>
                    <a:bodyPr/>
                    <a:lstStyle/>
                    <a:p>
                      <a:endParaRPr lang="en-US" dirty="0"/>
                    </a:p>
                  </a:txBody>
                  <a:tcPr marL="91464" marR="91464"/>
                </a:tc>
                <a:extLst>
                  <a:ext uri="{0D108BD9-81ED-4DB2-BD59-A6C34878D82A}">
                    <a16:rowId xmlns:a16="http://schemas.microsoft.com/office/drawing/2014/main" val="10009"/>
                  </a:ext>
                </a:extLst>
              </a:tr>
            </a:tbl>
          </a:graphicData>
        </a:graphic>
      </p:graphicFrame>
      <p:sp>
        <p:nvSpPr>
          <p:cNvPr id="5" name="TextBox 4">
            <a:extLst>
              <a:ext uri="{FF2B5EF4-FFF2-40B4-BE49-F238E27FC236}">
                <a16:creationId xmlns:a16="http://schemas.microsoft.com/office/drawing/2014/main" id="{FE67035D-D6B3-410F-9CED-A0BE7723ECE1}"/>
              </a:ext>
            </a:extLst>
          </p:cNvPr>
          <p:cNvSpPr txBox="1"/>
          <p:nvPr/>
        </p:nvSpPr>
        <p:spPr>
          <a:xfrm>
            <a:off x="4006850" y="5311775"/>
            <a:ext cx="1079500" cy="277813"/>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46" name="TextBox 45">
            <a:extLst>
              <a:ext uri="{FF2B5EF4-FFF2-40B4-BE49-F238E27FC236}">
                <a16:creationId xmlns:a16="http://schemas.microsoft.com/office/drawing/2014/main" id="{A96DC8BE-BC71-4FA3-82C3-A7E0F2CCBC43}"/>
              </a:ext>
            </a:extLst>
          </p:cNvPr>
          <p:cNvSpPr txBox="1"/>
          <p:nvPr/>
        </p:nvSpPr>
        <p:spPr>
          <a:xfrm>
            <a:off x="5280025" y="5311775"/>
            <a:ext cx="1079500" cy="277813"/>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47" name="TextBox 46">
            <a:extLst>
              <a:ext uri="{FF2B5EF4-FFF2-40B4-BE49-F238E27FC236}">
                <a16:creationId xmlns:a16="http://schemas.microsoft.com/office/drawing/2014/main" id="{E8467387-1CCD-4D3D-84A7-2300C4D9C4A9}"/>
              </a:ext>
            </a:extLst>
          </p:cNvPr>
          <p:cNvSpPr txBox="1"/>
          <p:nvPr/>
        </p:nvSpPr>
        <p:spPr>
          <a:xfrm>
            <a:off x="6553200" y="5311775"/>
            <a:ext cx="1046163" cy="277813"/>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48" name="TextBox 47">
            <a:extLst>
              <a:ext uri="{FF2B5EF4-FFF2-40B4-BE49-F238E27FC236}">
                <a16:creationId xmlns:a16="http://schemas.microsoft.com/office/drawing/2014/main" id="{FAAB4DE1-13F0-459F-B5CA-5E7AAD9402CC}"/>
              </a:ext>
            </a:extLst>
          </p:cNvPr>
          <p:cNvSpPr txBox="1"/>
          <p:nvPr/>
        </p:nvSpPr>
        <p:spPr>
          <a:xfrm>
            <a:off x="7793038" y="5311775"/>
            <a:ext cx="1079500" cy="277813"/>
          </a:xfrm>
          <a:prstGeom prst="rect">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27711" name="Group 16">
            <a:extLst>
              <a:ext uri="{FF2B5EF4-FFF2-40B4-BE49-F238E27FC236}">
                <a16:creationId xmlns:a16="http://schemas.microsoft.com/office/drawing/2014/main" id="{D069AE91-B4F6-4740-9EFE-C4BF233D3FDA}"/>
              </a:ext>
            </a:extLst>
          </p:cNvPr>
          <p:cNvGrpSpPr>
            <a:grpSpLocks/>
          </p:cNvGrpSpPr>
          <p:nvPr/>
        </p:nvGrpSpPr>
        <p:grpSpPr bwMode="auto">
          <a:xfrm>
            <a:off x="3489325" y="1555750"/>
            <a:ext cx="373063" cy="3560763"/>
            <a:chOff x="3364352" y="1468601"/>
            <a:chExt cx="373352" cy="3560682"/>
          </a:xfrm>
        </p:grpSpPr>
        <p:sp>
          <p:nvSpPr>
            <p:cNvPr id="27783" name="TextBox 5">
              <a:extLst>
                <a:ext uri="{FF2B5EF4-FFF2-40B4-BE49-F238E27FC236}">
                  <a16:creationId xmlns:a16="http://schemas.microsoft.com/office/drawing/2014/main" id="{17BDD548-8653-4058-830C-2751E25B39E7}"/>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27784" name="TextBox 49">
              <a:extLst>
                <a:ext uri="{FF2B5EF4-FFF2-40B4-BE49-F238E27FC236}">
                  <a16:creationId xmlns:a16="http://schemas.microsoft.com/office/drawing/2014/main" id="{BF7BB997-E614-48D4-8B92-8F59DE2E134F}"/>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27785" name="TextBox 50">
              <a:extLst>
                <a:ext uri="{FF2B5EF4-FFF2-40B4-BE49-F238E27FC236}">
                  <a16:creationId xmlns:a16="http://schemas.microsoft.com/office/drawing/2014/main" id="{15EB0E94-2BEB-4CC9-9C03-7AC10E483B1B}"/>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27786" name="TextBox 51">
              <a:extLst>
                <a:ext uri="{FF2B5EF4-FFF2-40B4-BE49-F238E27FC236}">
                  <a16:creationId xmlns:a16="http://schemas.microsoft.com/office/drawing/2014/main" id="{0C49274F-01F0-463F-89A4-8AFF464DB1F2}"/>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27787" name="TextBox 52">
              <a:extLst>
                <a:ext uri="{FF2B5EF4-FFF2-40B4-BE49-F238E27FC236}">
                  <a16:creationId xmlns:a16="http://schemas.microsoft.com/office/drawing/2014/main" id="{9132DA39-B56E-4747-AD1E-474A0B3B7A15}"/>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27788" name="TextBox 60">
              <a:extLst>
                <a:ext uri="{FF2B5EF4-FFF2-40B4-BE49-F238E27FC236}">
                  <a16:creationId xmlns:a16="http://schemas.microsoft.com/office/drawing/2014/main" id="{8557C261-CBC1-41AA-B4C2-E7599E8DD787}"/>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27789" name="TextBox 61">
              <a:extLst>
                <a:ext uri="{FF2B5EF4-FFF2-40B4-BE49-F238E27FC236}">
                  <a16:creationId xmlns:a16="http://schemas.microsoft.com/office/drawing/2014/main" id="{521CC535-5AA8-4DCA-B3EE-91DDCD3DB10A}"/>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27790" name="TextBox 62">
              <a:extLst>
                <a:ext uri="{FF2B5EF4-FFF2-40B4-BE49-F238E27FC236}">
                  <a16:creationId xmlns:a16="http://schemas.microsoft.com/office/drawing/2014/main" id="{9A41FB4B-3294-4EF2-8048-2FB4631F2AE2}"/>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27791" name="TextBox 63">
              <a:extLst>
                <a:ext uri="{FF2B5EF4-FFF2-40B4-BE49-F238E27FC236}">
                  <a16:creationId xmlns:a16="http://schemas.microsoft.com/office/drawing/2014/main" id="{1CA7006C-2CF1-40C7-87A6-63CF9B9C7A80}"/>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27792" name="TextBox 64">
              <a:extLst>
                <a:ext uri="{FF2B5EF4-FFF2-40B4-BE49-F238E27FC236}">
                  <a16:creationId xmlns:a16="http://schemas.microsoft.com/office/drawing/2014/main" id="{A2877222-AFF0-47AF-8A86-C3062C919DF9}"/>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cxnSp>
        <p:nvCxnSpPr>
          <p:cNvPr id="56" name="Straight Connector 55">
            <a:extLst>
              <a:ext uri="{FF2B5EF4-FFF2-40B4-BE49-F238E27FC236}">
                <a16:creationId xmlns:a16="http://schemas.microsoft.com/office/drawing/2014/main" id="{E24A38C9-213D-448F-9C79-6E276222CD1B}"/>
              </a:ext>
            </a:extLst>
          </p:cNvPr>
          <p:cNvCxnSpPr>
            <a:cxnSpLocks noChangeShapeType="1"/>
          </p:cNvCxnSpPr>
          <p:nvPr/>
        </p:nvCxnSpPr>
        <p:spPr bwMode="auto">
          <a:xfrm>
            <a:off x="3903663" y="6669088"/>
            <a:ext cx="4968875" cy="0"/>
          </a:xfrm>
          <a:prstGeom prst="line">
            <a:avLst/>
          </a:prstGeom>
          <a:noFill/>
          <a:ln w="25400">
            <a:solidFill>
              <a:srgbClr val="404040"/>
            </a:solidFill>
            <a:round/>
            <a:headEnd/>
            <a:tailEnd type="triangle" w="lg" len="med"/>
          </a:ln>
          <a:effectLst>
            <a:outerShdw blurRad="40000" dist="20000" dir="5400000" rotWithShape="0">
              <a:srgbClr val="808080">
                <a:alpha val="37999"/>
              </a:srgbClr>
            </a:outerShdw>
          </a:effectLst>
        </p:spPr>
      </p:cxnSp>
      <p:pic>
        <p:nvPicPr>
          <p:cNvPr id="2" name="Picture 1">
            <a:extLst>
              <a:ext uri="{FF2B5EF4-FFF2-40B4-BE49-F238E27FC236}">
                <a16:creationId xmlns:a16="http://schemas.microsoft.com/office/drawing/2014/main" id="{6902B5E2-BF25-4478-961F-98FC879409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13188" y="5773738"/>
            <a:ext cx="7159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C9A2C32-A924-4B45-87A6-F0F09BF56BA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7925" y="5773738"/>
            <a:ext cx="71913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CC52E69-300A-40D9-910F-9C78C98DF97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65838" y="5773738"/>
            <a:ext cx="7223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53A135CC-DA2E-4120-BCEC-431373AF151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46925" y="5773738"/>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E84C1125-15D4-4842-8B9B-0A702FF1C56D}"/>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224838" y="5773738"/>
            <a:ext cx="7191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18" name="TextBox 33">
            <a:extLst>
              <a:ext uri="{FF2B5EF4-FFF2-40B4-BE49-F238E27FC236}">
                <a16:creationId xmlns:a16="http://schemas.microsoft.com/office/drawing/2014/main" id="{583692BB-C613-48EC-977E-55016735B47F}"/>
              </a:ext>
            </a:extLst>
          </p:cNvPr>
          <p:cNvSpPr txBox="1">
            <a:spLocks noChangeArrowheads="1"/>
          </p:cNvSpPr>
          <p:nvPr/>
        </p:nvSpPr>
        <p:spPr bwMode="auto">
          <a:xfrm>
            <a:off x="144463" y="179388"/>
            <a:ext cx="5572125" cy="129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How the Scoring Works</a:t>
            </a:r>
          </a:p>
          <a:p>
            <a:pPr eaLnBrk="1" hangingPunct="1">
              <a:spcBef>
                <a:spcPts val="700"/>
              </a:spcBef>
              <a:buFontTx/>
              <a:buNone/>
            </a:pPr>
            <a:r>
              <a:rPr lang="en-US" altLang="en-US" sz="1800" b="1">
                <a:solidFill>
                  <a:srgbClr val="595959"/>
                </a:solidFill>
                <a:latin typeface="Arial" panose="020B0604020202020204" pitchFamily="34" charset="0"/>
                <a:cs typeface="Arial" panose="020B0604020202020204" pitchFamily="34" charset="0"/>
              </a:rPr>
              <a:t>Each client has different needs and there will be five different solutions for their four baskets…</a:t>
            </a:r>
          </a:p>
        </p:txBody>
      </p:sp>
      <p:sp>
        <p:nvSpPr>
          <p:cNvPr id="35" name="Content Placeholder 2">
            <a:extLst>
              <a:ext uri="{FF2B5EF4-FFF2-40B4-BE49-F238E27FC236}">
                <a16:creationId xmlns:a16="http://schemas.microsoft.com/office/drawing/2014/main" id="{B9D3032D-18BF-4A97-9EB6-4BBE14E44049}"/>
              </a:ext>
            </a:extLst>
          </p:cNvPr>
          <p:cNvSpPr>
            <a:spLocks noGrp="1"/>
          </p:cNvSpPr>
          <p:nvPr>
            <p:ph idx="1"/>
          </p:nvPr>
        </p:nvSpPr>
        <p:spPr>
          <a:xfrm>
            <a:off x="161925" y="1576388"/>
            <a:ext cx="3327400" cy="5021262"/>
          </a:xfrm>
        </p:spPr>
        <p:txBody>
          <a:bodyPr/>
          <a:lstStyle/>
          <a:p>
            <a:pPr marL="177800" indent="-177800" eaLnBrk="1" hangingPunct="1">
              <a:spcBef>
                <a:spcPts val="800"/>
              </a:spcBef>
              <a:buClr>
                <a:schemeClr val="tx1"/>
              </a:buClr>
            </a:pPr>
            <a:r>
              <a:rPr lang="en-US" altLang="en-US" sz="1500">
                <a:solidFill>
                  <a:srgbClr val="595959"/>
                </a:solidFill>
                <a:latin typeface="Arial" panose="020B0604020202020204" pitchFamily="34" charset="0"/>
                <a:cs typeface="Arial" panose="020B0604020202020204" pitchFamily="34" charset="0"/>
              </a:rPr>
              <a:t>If you’ve correctly identified your client’s risk type you score -</a:t>
            </a:r>
            <a:br>
              <a:rPr lang="en-US" altLang="en-US" sz="1500">
                <a:solidFill>
                  <a:srgbClr val="595959"/>
                </a:solidFill>
                <a:latin typeface="Arial" panose="020B0604020202020204" pitchFamily="34" charset="0"/>
                <a:cs typeface="Arial" panose="020B0604020202020204" pitchFamily="34" charset="0"/>
              </a:rPr>
            </a:br>
            <a:r>
              <a:rPr lang="en-US" altLang="en-US" sz="1500" b="1">
                <a:latin typeface="Arial" panose="020B0604020202020204" pitchFamily="34" charset="0"/>
                <a:cs typeface="Arial" panose="020B0604020202020204" pitchFamily="34" charset="0"/>
              </a:rPr>
              <a:t>5 points</a:t>
            </a:r>
            <a:endParaRPr lang="en-US" altLang="en-US" sz="1500">
              <a:latin typeface="Arial" panose="020B0604020202020204" pitchFamily="34" charset="0"/>
              <a:cs typeface="Arial" panose="020B0604020202020204" pitchFamily="34" charset="0"/>
            </a:endParaRPr>
          </a:p>
          <a:p>
            <a:pPr marL="177800" indent="-177800" eaLnBrk="1" hangingPunct="1">
              <a:spcBef>
                <a:spcPts val="800"/>
              </a:spcBef>
              <a:buClr>
                <a:schemeClr val="tx1"/>
              </a:buClr>
            </a:pPr>
            <a:r>
              <a:rPr lang="en-US" altLang="en-US" sz="1500">
                <a:solidFill>
                  <a:srgbClr val="595959"/>
                </a:solidFill>
                <a:latin typeface="Arial" panose="020B0604020202020204" pitchFamily="34" charset="0"/>
                <a:cs typeface="Arial" panose="020B0604020202020204" pitchFamily="34" charset="0"/>
              </a:rPr>
              <a:t>If your coin is one square above or one square below the correct % square you score -</a:t>
            </a:r>
            <a:br>
              <a:rPr lang="en-US" altLang="en-US" sz="1500">
                <a:solidFill>
                  <a:srgbClr val="595959"/>
                </a:solidFill>
                <a:latin typeface="Arial" panose="020B0604020202020204" pitchFamily="34" charset="0"/>
                <a:cs typeface="Arial" panose="020B0604020202020204" pitchFamily="34" charset="0"/>
              </a:rPr>
            </a:br>
            <a:r>
              <a:rPr lang="en-US" altLang="en-US" sz="1500" b="1">
                <a:latin typeface="Arial" panose="020B0604020202020204" pitchFamily="34" charset="0"/>
                <a:cs typeface="Arial" panose="020B0604020202020204" pitchFamily="34" charset="0"/>
              </a:rPr>
              <a:t>1 point</a:t>
            </a:r>
            <a:endParaRPr lang="en-US" altLang="en-US" sz="1500">
              <a:latin typeface="Arial" panose="020B0604020202020204" pitchFamily="34" charset="0"/>
              <a:cs typeface="Arial" panose="020B0604020202020204" pitchFamily="34" charset="0"/>
            </a:endParaRPr>
          </a:p>
          <a:p>
            <a:pPr marL="177800" indent="-177800" eaLnBrk="1" hangingPunct="1">
              <a:spcBef>
                <a:spcPts val="800"/>
              </a:spcBef>
              <a:buClr>
                <a:schemeClr val="tx1"/>
              </a:buClr>
            </a:pPr>
            <a:r>
              <a:rPr lang="en-US" altLang="en-US" sz="1500">
                <a:solidFill>
                  <a:srgbClr val="595959"/>
                </a:solidFill>
                <a:latin typeface="Arial" panose="020B0604020202020204" pitchFamily="34" charset="0"/>
                <a:cs typeface="Arial" panose="020B0604020202020204" pitchFamily="34" charset="0"/>
              </a:rPr>
              <a:t>If your coin is spot on in the correct % square you score -</a:t>
            </a:r>
            <a:br>
              <a:rPr lang="en-US" altLang="en-US" sz="1500">
                <a:solidFill>
                  <a:srgbClr val="595959"/>
                </a:solidFill>
                <a:latin typeface="Arial" panose="020B0604020202020204" pitchFamily="34" charset="0"/>
                <a:cs typeface="Arial" panose="020B0604020202020204" pitchFamily="34" charset="0"/>
              </a:rPr>
            </a:br>
            <a:r>
              <a:rPr lang="en-US" altLang="en-US" sz="1500" b="1">
                <a:latin typeface="Arial" panose="020B0604020202020204" pitchFamily="34" charset="0"/>
                <a:cs typeface="Arial" panose="020B0604020202020204" pitchFamily="34" charset="0"/>
              </a:rPr>
              <a:t>5 points</a:t>
            </a:r>
            <a:endParaRPr lang="en-US" altLang="en-US" sz="1500">
              <a:latin typeface="Arial" panose="020B0604020202020204" pitchFamily="34" charset="0"/>
              <a:cs typeface="Arial" panose="020B0604020202020204" pitchFamily="34" charset="0"/>
            </a:endParaRPr>
          </a:p>
          <a:p>
            <a:pPr marL="177800" indent="-177800" eaLnBrk="1" hangingPunct="1">
              <a:spcBef>
                <a:spcPts val="800"/>
              </a:spcBef>
              <a:buClr>
                <a:schemeClr val="tx1"/>
              </a:buClr>
            </a:pPr>
            <a:r>
              <a:rPr lang="en-US" altLang="en-US" sz="1500">
                <a:solidFill>
                  <a:srgbClr val="595959"/>
                </a:solidFill>
                <a:latin typeface="Arial" panose="020B0604020202020204" pitchFamily="34" charset="0"/>
                <a:cs typeface="Arial" panose="020B0604020202020204" pitchFamily="34" charset="0"/>
              </a:rPr>
              <a:t>Maximum points each round -</a:t>
            </a:r>
            <a:br>
              <a:rPr lang="en-US" altLang="en-US" sz="1500">
                <a:solidFill>
                  <a:srgbClr val="595959"/>
                </a:solidFill>
                <a:latin typeface="Arial" panose="020B0604020202020204" pitchFamily="34" charset="0"/>
                <a:cs typeface="Arial" panose="020B0604020202020204" pitchFamily="34" charset="0"/>
              </a:rPr>
            </a:br>
            <a:r>
              <a:rPr lang="en-US" altLang="en-US" sz="1500" b="1">
                <a:latin typeface="Arial" panose="020B0604020202020204" pitchFamily="34" charset="0"/>
                <a:cs typeface="Arial" panose="020B0604020202020204" pitchFamily="34" charset="0"/>
              </a:rPr>
              <a:t>25 points</a:t>
            </a:r>
          </a:p>
          <a:p>
            <a:pPr marL="177800" indent="-177800" eaLnBrk="1" hangingPunct="1">
              <a:spcBef>
                <a:spcPts val="800"/>
              </a:spcBef>
              <a:buClr>
                <a:schemeClr val="tx1"/>
              </a:buClr>
            </a:pPr>
            <a:r>
              <a:rPr lang="en-US" altLang="en-US" sz="1500" b="1">
                <a:latin typeface="Arial" panose="020B0604020202020204" pitchFamily="34" charset="0"/>
                <a:cs typeface="Arial" panose="020B0604020202020204" pitchFamily="34" charset="0"/>
              </a:rPr>
              <a:t>N.B. </a:t>
            </a:r>
            <a:r>
              <a:rPr lang="en-US" altLang="en-US" sz="1500">
                <a:solidFill>
                  <a:srgbClr val="595959"/>
                </a:solidFill>
                <a:latin typeface="Arial" panose="020B0604020202020204" pitchFamily="34" charset="0"/>
                <a:cs typeface="Arial" panose="020B0604020202020204" pitchFamily="34" charset="0"/>
              </a:rPr>
              <a:t>On </a:t>
            </a:r>
            <a:r>
              <a:rPr lang="en-US" altLang="en-US" sz="1500" i="1">
                <a:solidFill>
                  <a:srgbClr val="595959"/>
                </a:solidFill>
                <a:latin typeface="Arial" panose="020B0604020202020204" pitchFamily="34" charset="0"/>
                <a:cs typeface="Arial" panose="020B0604020202020204" pitchFamily="34" charset="0"/>
              </a:rPr>
              <a:t>rare</a:t>
            </a:r>
            <a:r>
              <a:rPr lang="en-US" altLang="en-US" sz="1500">
                <a:solidFill>
                  <a:srgbClr val="595959"/>
                </a:solidFill>
                <a:latin typeface="Arial" panose="020B0604020202020204" pitchFamily="34" charset="0"/>
                <a:cs typeface="Arial" panose="020B0604020202020204" pitchFamily="34" charset="0"/>
              </a:rPr>
              <a:t> occasions a basket should be left </a:t>
            </a:r>
            <a:r>
              <a:rPr lang="en-US" altLang="en-US" sz="1500" u="sng">
                <a:solidFill>
                  <a:srgbClr val="595959"/>
                </a:solidFill>
                <a:latin typeface="Arial" panose="020B0604020202020204" pitchFamily="34" charset="0"/>
                <a:cs typeface="Arial" panose="020B0604020202020204" pitchFamily="34" charset="0"/>
              </a:rPr>
              <a:t>empty</a:t>
            </a:r>
            <a:r>
              <a:rPr lang="en-US" altLang="en-US" sz="1500">
                <a:solidFill>
                  <a:srgbClr val="595959"/>
                </a:solidFill>
                <a:latin typeface="Arial" panose="020B0604020202020204" pitchFamily="34" charset="0"/>
                <a:cs typeface="Arial" panose="020B0604020202020204" pitchFamily="34" charset="0"/>
              </a:rPr>
              <a:t>. You score –</a:t>
            </a:r>
            <a:br>
              <a:rPr lang="en-US" altLang="en-US" sz="1500">
                <a:solidFill>
                  <a:srgbClr val="595959"/>
                </a:solidFill>
                <a:latin typeface="Arial" panose="020B0604020202020204" pitchFamily="34" charset="0"/>
                <a:cs typeface="Arial" panose="020B0604020202020204" pitchFamily="34" charset="0"/>
              </a:rPr>
            </a:br>
            <a:r>
              <a:rPr lang="en-US" altLang="en-US" sz="1500" b="1">
                <a:latin typeface="Arial" panose="020B0604020202020204" pitchFamily="34" charset="0"/>
                <a:cs typeface="Arial" panose="020B0604020202020204" pitchFamily="34" charset="0"/>
              </a:rPr>
              <a:t>0 points</a:t>
            </a:r>
            <a:r>
              <a:rPr lang="en-US" altLang="en-US" sz="1500">
                <a:latin typeface="Arial" panose="020B0604020202020204" pitchFamily="34" charset="0"/>
                <a:cs typeface="Arial" panose="020B0604020202020204" pitchFamily="34" charset="0"/>
              </a:rPr>
              <a:t> </a:t>
            </a:r>
            <a:r>
              <a:rPr lang="en-US" altLang="en-US" sz="1500">
                <a:solidFill>
                  <a:srgbClr val="595959"/>
                </a:solidFill>
                <a:latin typeface="Arial" panose="020B0604020202020204" pitchFamily="34" charset="0"/>
                <a:cs typeface="Arial" panose="020B0604020202020204" pitchFamily="34" charset="0"/>
              </a:rPr>
              <a:t>if you place a coin in such a basket but score - </a:t>
            </a:r>
            <a:r>
              <a:rPr lang="en-US" altLang="en-US" sz="1500" b="1">
                <a:latin typeface="Arial" panose="020B0604020202020204" pitchFamily="34" charset="0"/>
                <a:cs typeface="Arial" panose="020B0604020202020204" pitchFamily="34" charset="0"/>
              </a:rPr>
              <a:t>5 points </a:t>
            </a:r>
            <a:r>
              <a:rPr lang="en-US" altLang="en-US" sz="1500">
                <a:solidFill>
                  <a:srgbClr val="595959"/>
                </a:solidFill>
                <a:latin typeface="Arial" panose="020B0604020202020204" pitchFamily="34" charset="0"/>
                <a:cs typeface="Arial" panose="020B0604020202020204" pitchFamily="34" charset="0"/>
              </a:rPr>
              <a:t>if you correctly leave it empty!</a:t>
            </a:r>
          </a:p>
          <a:p>
            <a:pPr marL="177800" indent="-177800" eaLnBrk="1" hangingPunct="1">
              <a:spcBef>
                <a:spcPts val="800"/>
              </a:spcBef>
              <a:buClr>
                <a:schemeClr val="tx1"/>
              </a:buClr>
            </a:pPr>
            <a:r>
              <a:rPr lang="en-US" altLang="en-US" sz="1500" b="1">
                <a:latin typeface="Arial" panose="020B0604020202020204" pitchFamily="34" charset="0"/>
                <a:cs typeface="Arial" panose="020B0604020202020204" pitchFamily="34" charset="0"/>
              </a:rPr>
              <a:t>JOKER CARD – </a:t>
            </a:r>
            <a:r>
              <a:rPr lang="en-US" altLang="en-US" sz="1500">
                <a:latin typeface="Arial" panose="020B0604020202020204" pitchFamily="34" charset="0"/>
                <a:cs typeface="Arial" panose="020B0604020202020204" pitchFamily="34" charset="0"/>
              </a:rPr>
              <a:t>can only be used once to double your points!</a:t>
            </a:r>
            <a:endParaRPr lang="en-US" altLang="en-US" sz="1500" b="1">
              <a:latin typeface="Arial" panose="020B0604020202020204" pitchFamily="34" charset="0"/>
              <a:cs typeface="Arial" panose="020B0604020202020204" pitchFamily="34" charset="0"/>
            </a:endParaRPr>
          </a:p>
        </p:txBody>
      </p:sp>
      <p:grpSp>
        <p:nvGrpSpPr>
          <p:cNvPr id="9" name="Group 15">
            <a:extLst>
              <a:ext uri="{FF2B5EF4-FFF2-40B4-BE49-F238E27FC236}">
                <a16:creationId xmlns:a16="http://schemas.microsoft.com/office/drawing/2014/main" id="{EE46F4CF-F09B-425E-B250-B0B7221DA3AD}"/>
              </a:ext>
            </a:extLst>
          </p:cNvPr>
          <p:cNvGrpSpPr>
            <a:grpSpLocks/>
          </p:cNvGrpSpPr>
          <p:nvPr/>
        </p:nvGrpSpPr>
        <p:grpSpPr bwMode="auto">
          <a:xfrm>
            <a:off x="4367213" y="1106488"/>
            <a:ext cx="4073525" cy="339725"/>
            <a:chOff x="4366953" y="1107188"/>
            <a:chExt cx="4074146" cy="338554"/>
          </a:xfrm>
        </p:grpSpPr>
        <p:grpSp>
          <p:nvGrpSpPr>
            <p:cNvPr id="27771" name="Group 28">
              <a:extLst>
                <a:ext uri="{FF2B5EF4-FFF2-40B4-BE49-F238E27FC236}">
                  <a16:creationId xmlns:a16="http://schemas.microsoft.com/office/drawing/2014/main" id="{A6AAD42A-E096-4E99-8715-446E33FDD20B}"/>
                </a:ext>
              </a:extLst>
            </p:cNvPr>
            <p:cNvGrpSpPr>
              <a:grpSpLocks/>
            </p:cNvGrpSpPr>
            <p:nvPr/>
          </p:nvGrpSpPr>
          <p:grpSpPr bwMode="auto">
            <a:xfrm>
              <a:off x="8117102" y="1107188"/>
              <a:ext cx="323997" cy="338554"/>
              <a:chOff x="8034864" y="1210274"/>
              <a:chExt cx="323997" cy="338554"/>
            </a:xfrm>
          </p:grpSpPr>
          <p:sp>
            <p:nvSpPr>
              <p:cNvPr id="38" name="Oval 37">
                <a:extLst>
                  <a:ext uri="{FF2B5EF4-FFF2-40B4-BE49-F238E27FC236}">
                    <a16:creationId xmlns:a16="http://schemas.microsoft.com/office/drawing/2014/main" id="{CB59282E-442F-49BF-8E01-1A1EDE5567EC}"/>
                  </a:ext>
                </a:extLst>
              </p:cNvPr>
              <p:cNvSpPr/>
              <p:nvPr/>
            </p:nvSpPr>
            <p:spPr>
              <a:xfrm>
                <a:off x="8034962" y="1218184"/>
                <a:ext cx="323899" cy="322734"/>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82" name="TextBox 92">
                <a:extLst>
                  <a:ext uri="{FF2B5EF4-FFF2-40B4-BE49-F238E27FC236}">
                    <a16:creationId xmlns:a16="http://schemas.microsoft.com/office/drawing/2014/main" id="{BDEB72F1-1FC2-48BF-BC55-C3D816A96E24}"/>
                  </a:ext>
                </a:extLst>
              </p:cNvPr>
              <p:cNvSpPr txBox="1">
                <a:spLocks noChangeArrowheads="1"/>
              </p:cNvSpPr>
              <p:nvPr/>
            </p:nvSpPr>
            <p:spPr bwMode="auto">
              <a:xfrm>
                <a:off x="8052846" y="121027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72" name="Group 29">
              <a:extLst>
                <a:ext uri="{FF2B5EF4-FFF2-40B4-BE49-F238E27FC236}">
                  <a16:creationId xmlns:a16="http://schemas.microsoft.com/office/drawing/2014/main" id="{137E9EB4-B4AC-4CBE-8BA6-489342A15DF4}"/>
                </a:ext>
              </a:extLst>
            </p:cNvPr>
            <p:cNvGrpSpPr>
              <a:grpSpLocks/>
            </p:cNvGrpSpPr>
            <p:nvPr/>
          </p:nvGrpSpPr>
          <p:grpSpPr bwMode="auto">
            <a:xfrm>
              <a:off x="6867053" y="1107188"/>
              <a:ext cx="323997" cy="338554"/>
              <a:chOff x="6788384" y="1117197"/>
              <a:chExt cx="323997" cy="338554"/>
            </a:xfrm>
          </p:grpSpPr>
          <p:sp>
            <p:nvSpPr>
              <p:cNvPr id="33" name="Oval 32">
                <a:extLst>
                  <a:ext uri="{FF2B5EF4-FFF2-40B4-BE49-F238E27FC236}">
                    <a16:creationId xmlns:a16="http://schemas.microsoft.com/office/drawing/2014/main" id="{C7A13E6F-DD5E-40D5-9ABD-8B990AC30A7F}"/>
                  </a:ext>
                </a:extLst>
              </p:cNvPr>
              <p:cNvSpPr/>
              <p:nvPr/>
            </p:nvSpPr>
            <p:spPr>
              <a:xfrm>
                <a:off x="6788977" y="1125107"/>
                <a:ext cx="323899" cy="322734"/>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80" name="TextBox 93">
                <a:extLst>
                  <a:ext uri="{FF2B5EF4-FFF2-40B4-BE49-F238E27FC236}">
                    <a16:creationId xmlns:a16="http://schemas.microsoft.com/office/drawing/2014/main" id="{5F21CA24-413A-4ACB-89C7-1278AE362B03}"/>
                  </a:ext>
                </a:extLst>
              </p:cNvPr>
              <p:cNvSpPr txBox="1">
                <a:spLocks noChangeArrowheads="1"/>
              </p:cNvSpPr>
              <p:nvPr/>
            </p:nvSpPr>
            <p:spPr bwMode="auto">
              <a:xfrm>
                <a:off x="6806366" y="1117197"/>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73" name="Group 44">
              <a:extLst>
                <a:ext uri="{FF2B5EF4-FFF2-40B4-BE49-F238E27FC236}">
                  <a16:creationId xmlns:a16="http://schemas.microsoft.com/office/drawing/2014/main" id="{8DCD4C2E-03E7-4FBD-8A16-AB485D4994F1}"/>
                </a:ext>
              </a:extLst>
            </p:cNvPr>
            <p:cNvGrpSpPr>
              <a:grpSpLocks/>
            </p:cNvGrpSpPr>
            <p:nvPr/>
          </p:nvGrpSpPr>
          <p:grpSpPr bwMode="auto">
            <a:xfrm>
              <a:off x="4366953" y="1107188"/>
              <a:ext cx="323997" cy="338554"/>
              <a:chOff x="4437951" y="1104770"/>
              <a:chExt cx="323997" cy="338554"/>
            </a:xfrm>
          </p:grpSpPr>
          <p:sp>
            <p:nvSpPr>
              <p:cNvPr id="32" name="Oval 31">
                <a:extLst>
                  <a:ext uri="{FF2B5EF4-FFF2-40B4-BE49-F238E27FC236}">
                    <a16:creationId xmlns:a16="http://schemas.microsoft.com/office/drawing/2014/main" id="{64C268CC-E037-490A-92BA-77D8185AC283}"/>
                  </a:ext>
                </a:extLst>
              </p:cNvPr>
              <p:cNvSpPr/>
              <p:nvPr/>
            </p:nvSpPr>
            <p:spPr>
              <a:xfrm>
                <a:off x="4437951" y="1112680"/>
                <a:ext cx="323899" cy="322734"/>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78" name="TextBox 94">
                <a:extLst>
                  <a:ext uri="{FF2B5EF4-FFF2-40B4-BE49-F238E27FC236}">
                    <a16:creationId xmlns:a16="http://schemas.microsoft.com/office/drawing/2014/main" id="{5FAF3CBC-0D28-43C6-9DAD-7FDF6314E097}"/>
                  </a:ext>
                </a:extLst>
              </p:cNvPr>
              <p:cNvSpPr txBox="1">
                <a:spLocks noChangeArrowheads="1"/>
              </p:cNvSpPr>
              <p:nvPr/>
            </p:nvSpPr>
            <p:spPr bwMode="auto">
              <a:xfrm>
                <a:off x="4455933" y="1104770"/>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74" name="Group 30">
              <a:extLst>
                <a:ext uri="{FF2B5EF4-FFF2-40B4-BE49-F238E27FC236}">
                  <a16:creationId xmlns:a16="http://schemas.microsoft.com/office/drawing/2014/main" id="{AB8758E4-2DBC-40B5-AF7F-256802D59C66}"/>
                </a:ext>
              </a:extLst>
            </p:cNvPr>
            <p:cNvGrpSpPr>
              <a:grpSpLocks/>
            </p:cNvGrpSpPr>
            <p:nvPr/>
          </p:nvGrpSpPr>
          <p:grpSpPr bwMode="auto">
            <a:xfrm>
              <a:off x="5617003" y="1107188"/>
              <a:ext cx="323997" cy="338554"/>
              <a:chOff x="5620738" y="1125636"/>
              <a:chExt cx="323997" cy="338554"/>
            </a:xfrm>
          </p:grpSpPr>
          <p:sp>
            <p:nvSpPr>
              <p:cNvPr id="37" name="Oval 36">
                <a:extLst>
                  <a:ext uri="{FF2B5EF4-FFF2-40B4-BE49-F238E27FC236}">
                    <a16:creationId xmlns:a16="http://schemas.microsoft.com/office/drawing/2014/main" id="{0B4480F9-B276-41CB-8FE1-944BA3063913}"/>
                  </a:ext>
                </a:extLst>
              </p:cNvPr>
              <p:cNvSpPr/>
              <p:nvPr/>
            </p:nvSpPr>
            <p:spPr>
              <a:xfrm>
                <a:off x="5620241" y="1133546"/>
                <a:ext cx="323899" cy="322734"/>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76" name="TextBox 95">
                <a:extLst>
                  <a:ext uri="{FF2B5EF4-FFF2-40B4-BE49-F238E27FC236}">
                    <a16:creationId xmlns:a16="http://schemas.microsoft.com/office/drawing/2014/main" id="{C0F4EF55-1879-4576-A75B-3AF452165887}"/>
                  </a:ext>
                </a:extLst>
              </p:cNvPr>
              <p:cNvSpPr txBox="1">
                <a:spLocks noChangeArrowheads="1"/>
              </p:cNvSpPr>
              <p:nvPr/>
            </p:nvSpPr>
            <p:spPr bwMode="auto">
              <a:xfrm>
                <a:off x="5638720" y="1125636"/>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grpSp>
        <p:nvGrpSpPr>
          <p:cNvPr id="15" name="Group 21">
            <a:extLst>
              <a:ext uri="{FF2B5EF4-FFF2-40B4-BE49-F238E27FC236}">
                <a16:creationId xmlns:a16="http://schemas.microsoft.com/office/drawing/2014/main" id="{DBCEB14B-1934-4008-B57D-6316EC4FBEF0}"/>
              </a:ext>
            </a:extLst>
          </p:cNvPr>
          <p:cNvGrpSpPr>
            <a:grpSpLocks/>
          </p:cNvGrpSpPr>
          <p:nvPr/>
        </p:nvGrpSpPr>
        <p:grpSpPr bwMode="auto">
          <a:xfrm>
            <a:off x="4322763" y="3711575"/>
            <a:ext cx="4156075" cy="1457325"/>
            <a:chOff x="4322944" y="3710898"/>
            <a:chExt cx="4155470" cy="1458146"/>
          </a:xfrm>
        </p:grpSpPr>
        <p:grpSp>
          <p:nvGrpSpPr>
            <p:cNvPr id="27735" name="Group 67">
              <a:extLst>
                <a:ext uri="{FF2B5EF4-FFF2-40B4-BE49-F238E27FC236}">
                  <a16:creationId xmlns:a16="http://schemas.microsoft.com/office/drawing/2014/main" id="{420DCF05-E406-4DC4-883D-5E425B2EFDAC}"/>
                </a:ext>
              </a:extLst>
            </p:cNvPr>
            <p:cNvGrpSpPr>
              <a:grpSpLocks/>
            </p:cNvGrpSpPr>
            <p:nvPr/>
          </p:nvGrpSpPr>
          <p:grpSpPr bwMode="auto">
            <a:xfrm>
              <a:off x="4377854" y="4830490"/>
              <a:ext cx="323997" cy="338554"/>
              <a:chOff x="4628082" y="4085428"/>
              <a:chExt cx="323997" cy="338554"/>
            </a:xfrm>
          </p:grpSpPr>
          <p:sp>
            <p:nvSpPr>
              <p:cNvPr id="69" name="Oval 68">
                <a:extLst>
                  <a:ext uri="{FF2B5EF4-FFF2-40B4-BE49-F238E27FC236}">
                    <a16:creationId xmlns:a16="http://schemas.microsoft.com/office/drawing/2014/main" id="{39E89802-82B9-40D3-A21B-380551694146}"/>
                  </a:ext>
                </a:extLst>
              </p:cNvPr>
              <p:cNvSpPr/>
              <p:nvPr/>
            </p:nvSpPr>
            <p:spPr>
              <a:xfrm>
                <a:off x="4628726" y="4093596"/>
                <a:ext cx="323803" cy="322445"/>
              </a:xfrm>
              <a:prstGeom prst="ellipse">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70" name="TextBox 69">
                <a:extLst>
                  <a:ext uri="{FF2B5EF4-FFF2-40B4-BE49-F238E27FC236}">
                    <a16:creationId xmlns:a16="http://schemas.microsoft.com/office/drawing/2014/main" id="{2D218DE1-577F-4E7D-926F-D92F2DA82D8B}"/>
                  </a:ext>
                </a:extLst>
              </p:cNvPr>
              <p:cNvSpPr txBox="1">
                <a:spLocks noChangeArrowheads="1"/>
              </p:cNvSpPr>
              <p:nvPr/>
            </p:nvSpPr>
            <p:spPr bwMode="auto">
              <a:xfrm>
                <a:off x="4646064" y="408542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36" name="Group 20">
              <a:extLst>
                <a:ext uri="{FF2B5EF4-FFF2-40B4-BE49-F238E27FC236}">
                  <a16:creationId xmlns:a16="http://schemas.microsoft.com/office/drawing/2014/main" id="{5430F3DC-C613-4321-805C-5CDFE5C6C4A3}"/>
                </a:ext>
              </a:extLst>
            </p:cNvPr>
            <p:cNvGrpSpPr>
              <a:grpSpLocks/>
            </p:cNvGrpSpPr>
            <p:nvPr/>
          </p:nvGrpSpPr>
          <p:grpSpPr bwMode="auto">
            <a:xfrm>
              <a:off x="5565256" y="4468364"/>
              <a:ext cx="323997" cy="338554"/>
              <a:chOff x="5833603" y="4493793"/>
              <a:chExt cx="323997" cy="338554"/>
            </a:xfrm>
          </p:grpSpPr>
          <p:sp>
            <p:nvSpPr>
              <p:cNvPr id="71" name="Oval 70">
                <a:extLst>
                  <a:ext uri="{FF2B5EF4-FFF2-40B4-BE49-F238E27FC236}">
                    <a16:creationId xmlns:a16="http://schemas.microsoft.com/office/drawing/2014/main" id="{C986CFBA-DE73-499D-8BA9-55D0C3A85EAB}"/>
                  </a:ext>
                </a:extLst>
              </p:cNvPr>
              <p:cNvSpPr/>
              <p:nvPr/>
            </p:nvSpPr>
            <p:spPr>
              <a:xfrm>
                <a:off x="5834122" y="4501933"/>
                <a:ext cx="323803" cy="322445"/>
              </a:xfrm>
              <a:prstGeom prst="ellipse">
                <a:avLst/>
              </a:prstGeom>
              <a:solidFill>
                <a:schemeClr val="tx2">
                  <a:lumMod val="60000"/>
                  <a:lumOff val="40000"/>
                </a:schemeClr>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68" name="TextBox 71">
                <a:extLst>
                  <a:ext uri="{FF2B5EF4-FFF2-40B4-BE49-F238E27FC236}">
                    <a16:creationId xmlns:a16="http://schemas.microsoft.com/office/drawing/2014/main" id="{65146BB3-D7E4-428B-837A-9B4D6FB024B9}"/>
                  </a:ext>
                </a:extLst>
              </p:cNvPr>
              <p:cNvSpPr txBox="1">
                <a:spLocks noChangeArrowheads="1"/>
              </p:cNvSpPr>
              <p:nvPr/>
            </p:nvSpPr>
            <p:spPr bwMode="auto">
              <a:xfrm>
                <a:off x="5851585" y="4493793"/>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37" name="Group 72">
              <a:extLst>
                <a:ext uri="{FF2B5EF4-FFF2-40B4-BE49-F238E27FC236}">
                  <a16:creationId xmlns:a16="http://schemas.microsoft.com/office/drawing/2014/main" id="{2353EAED-20A8-4B1A-8A02-F38AC8F516C6}"/>
                </a:ext>
              </a:extLst>
            </p:cNvPr>
            <p:cNvGrpSpPr>
              <a:grpSpLocks/>
            </p:cNvGrpSpPr>
            <p:nvPr/>
          </p:nvGrpSpPr>
          <p:grpSpPr bwMode="auto">
            <a:xfrm>
              <a:off x="5554362" y="3710898"/>
              <a:ext cx="323997" cy="338554"/>
              <a:chOff x="5833603" y="4493793"/>
              <a:chExt cx="323997" cy="338554"/>
            </a:xfrm>
          </p:grpSpPr>
          <p:sp>
            <p:nvSpPr>
              <p:cNvPr id="74" name="Oval 73">
                <a:extLst>
                  <a:ext uri="{FF2B5EF4-FFF2-40B4-BE49-F238E27FC236}">
                    <a16:creationId xmlns:a16="http://schemas.microsoft.com/office/drawing/2014/main" id="{643ED7AE-A806-43F2-9BF9-BB5267FAFEA8}"/>
                  </a:ext>
                </a:extLst>
              </p:cNvPr>
              <p:cNvSpPr/>
              <p:nvPr/>
            </p:nvSpPr>
            <p:spPr>
              <a:xfrm>
                <a:off x="5833906" y="4501735"/>
                <a:ext cx="323803" cy="322444"/>
              </a:xfrm>
              <a:prstGeom prst="ellipse">
                <a:avLst/>
              </a:prstGeom>
              <a:solidFill>
                <a:schemeClr val="tx2">
                  <a:lumMod val="60000"/>
                  <a:lumOff val="40000"/>
                </a:schemeClr>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66" name="TextBox 74">
                <a:extLst>
                  <a:ext uri="{FF2B5EF4-FFF2-40B4-BE49-F238E27FC236}">
                    <a16:creationId xmlns:a16="http://schemas.microsoft.com/office/drawing/2014/main" id="{6FE682FB-4360-46DB-BEC2-77627AEE3C66}"/>
                  </a:ext>
                </a:extLst>
              </p:cNvPr>
              <p:cNvSpPr txBox="1">
                <a:spLocks noChangeArrowheads="1"/>
              </p:cNvSpPr>
              <p:nvPr/>
            </p:nvSpPr>
            <p:spPr bwMode="auto">
              <a:xfrm>
                <a:off x="5851585" y="4493793"/>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38" name="Group 18">
              <a:extLst>
                <a:ext uri="{FF2B5EF4-FFF2-40B4-BE49-F238E27FC236}">
                  <a16:creationId xmlns:a16="http://schemas.microsoft.com/office/drawing/2014/main" id="{E3C55855-FDE4-426E-A123-C38150CE10CF}"/>
                </a:ext>
              </a:extLst>
            </p:cNvPr>
            <p:cNvGrpSpPr>
              <a:grpSpLocks/>
            </p:cNvGrpSpPr>
            <p:nvPr/>
          </p:nvGrpSpPr>
          <p:grpSpPr bwMode="auto">
            <a:xfrm>
              <a:off x="6905647" y="4093132"/>
              <a:ext cx="323997" cy="338554"/>
              <a:chOff x="6940503" y="3937268"/>
              <a:chExt cx="323997" cy="338554"/>
            </a:xfrm>
          </p:grpSpPr>
          <p:sp>
            <p:nvSpPr>
              <p:cNvPr id="76" name="Oval 75">
                <a:extLst>
                  <a:ext uri="{FF2B5EF4-FFF2-40B4-BE49-F238E27FC236}">
                    <a16:creationId xmlns:a16="http://schemas.microsoft.com/office/drawing/2014/main" id="{CA1303A1-81EF-4246-A3EC-844CB3759341}"/>
                  </a:ext>
                </a:extLst>
              </p:cNvPr>
              <p:cNvSpPr/>
              <p:nvPr/>
            </p:nvSpPr>
            <p:spPr>
              <a:xfrm>
                <a:off x="6940286" y="3945779"/>
                <a:ext cx="323803" cy="322445"/>
              </a:xfrm>
              <a:prstGeom prst="ellipse">
                <a:avLst/>
              </a:prstGeom>
              <a:solidFill>
                <a:schemeClr val="accent6">
                  <a:lumMod val="60000"/>
                  <a:lumOff val="4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64" name="TextBox 77">
                <a:extLst>
                  <a:ext uri="{FF2B5EF4-FFF2-40B4-BE49-F238E27FC236}">
                    <a16:creationId xmlns:a16="http://schemas.microsoft.com/office/drawing/2014/main" id="{F9041471-933F-4CD7-81FF-A92B19C7BA71}"/>
                  </a:ext>
                </a:extLst>
              </p:cNvPr>
              <p:cNvSpPr txBox="1">
                <a:spLocks noChangeArrowheads="1"/>
              </p:cNvSpPr>
              <p:nvPr/>
            </p:nvSpPr>
            <p:spPr bwMode="auto">
              <a:xfrm>
                <a:off x="6958485" y="393726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39" name="Group 78">
              <a:extLst>
                <a:ext uri="{FF2B5EF4-FFF2-40B4-BE49-F238E27FC236}">
                  <a16:creationId xmlns:a16="http://schemas.microsoft.com/office/drawing/2014/main" id="{5B6F5FC1-8391-498C-90A1-EF207FCB8DBC}"/>
                </a:ext>
              </a:extLst>
            </p:cNvPr>
            <p:cNvGrpSpPr>
              <a:grpSpLocks/>
            </p:cNvGrpSpPr>
            <p:nvPr/>
          </p:nvGrpSpPr>
          <p:grpSpPr bwMode="auto">
            <a:xfrm>
              <a:off x="6914032" y="4825701"/>
              <a:ext cx="323997" cy="338554"/>
              <a:chOff x="6914032" y="4264420"/>
              <a:chExt cx="323997" cy="338554"/>
            </a:xfrm>
          </p:grpSpPr>
          <p:sp>
            <p:nvSpPr>
              <p:cNvPr id="80" name="Oval 79">
                <a:extLst>
                  <a:ext uri="{FF2B5EF4-FFF2-40B4-BE49-F238E27FC236}">
                    <a16:creationId xmlns:a16="http://schemas.microsoft.com/office/drawing/2014/main" id="{6429E4E3-F1A8-4B56-A322-A4BBA7E715A5}"/>
                  </a:ext>
                </a:extLst>
              </p:cNvPr>
              <p:cNvSpPr/>
              <p:nvPr/>
            </p:nvSpPr>
            <p:spPr>
              <a:xfrm>
                <a:off x="6913367" y="4272613"/>
                <a:ext cx="325390" cy="322444"/>
              </a:xfrm>
              <a:prstGeom prst="ellipse">
                <a:avLst/>
              </a:prstGeom>
              <a:solidFill>
                <a:schemeClr val="accent6">
                  <a:lumMod val="60000"/>
                  <a:lumOff val="40000"/>
                </a:schemeClr>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62" name="TextBox 80">
                <a:extLst>
                  <a:ext uri="{FF2B5EF4-FFF2-40B4-BE49-F238E27FC236}">
                    <a16:creationId xmlns:a16="http://schemas.microsoft.com/office/drawing/2014/main" id="{A3CF2A65-9B60-4317-B639-2350755F77D4}"/>
                  </a:ext>
                </a:extLst>
              </p:cNvPr>
              <p:cNvSpPr txBox="1">
                <a:spLocks noChangeArrowheads="1"/>
              </p:cNvSpPr>
              <p:nvPr/>
            </p:nvSpPr>
            <p:spPr bwMode="auto">
              <a:xfrm>
                <a:off x="6932014" y="4264420"/>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40" name="Group 23">
              <a:extLst>
                <a:ext uri="{FF2B5EF4-FFF2-40B4-BE49-F238E27FC236}">
                  <a16:creationId xmlns:a16="http://schemas.microsoft.com/office/drawing/2014/main" id="{BFB16329-5812-4323-9E83-990B37B84E29}"/>
                </a:ext>
              </a:extLst>
            </p:cNvPr>
            <p:cNvGrpSpPr>
              <a:grpSpLocks/>
            </p:cNvGrpSpPr>
            <p:nvPr/>
          </p:nvGrpSpPr>
          <p:grpSpPr bwMode="auto">
            <a:xfrm>
              <a:off x="8154417" y="3718372"/>
              <a:ext cx="323997" cy="338554"/>
              <a:chOff x="7698511" y="4438074"/>
              <a:chExt cx="323997" cy="338554"/>
            </a:xfrm>
          </p:grpSpPr>
          <p:sp>
            <p:nvSpPr>
              <p:cNvPr id="77" name="Oval 76">
                <a:extLst>
                  <a:ext uri="{FF2B5EF4-FFF2-40B4-BE49-F238E27FC236}">
                    <a16:creationId xmlns:a16="http://schemas.microsoft.com/office/drawing/2014/main" id="{08846D2C-CBFA-45CC-9F99-67A827A4BB35}"/>
                  </a:ext>
                </a:extLst>
              </p:cNvPr>
              <p:cNvSpPr/>
              <p:nvPr/>
            </p:nvSpPr>
            <p:spPr>
              <a:xfrm>
                <a:off x="7698705" y="4446484"/>
                <a:ext cx="323803" cy="322445"/>
              </a:xfrm>
              <a:prstGeom prst="ellipse">
                <a:avLst/>
              </a:prstGeom>
              <a:solidFill>
                <a:schemeClr val="accent2">
                  <a:lumMod val="60000"/>
                  <a:lumOff val="4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60" name="TextBox 85">
                <a:extLst>
                  <a:ext uri="{FF2B5EF4-FFF2-40B4-BE49-F238E27FC236}">
                    <a16:creationId xmlns:a16="http://schemas.microsoft.com/office/drawing/2014/main" id="{314CB4BB-9F51-4A90-9E19-BE29404157F0}"/>
                  </a:ext>
                </a:extLst>
              </p:cNvPr>
              <p:cNvSpPr txBox="1">
                <a:spLocks noChangeArrowheads="1"/>
              </p:cNvSpPr>
              <p:nvPr/>
            </p:nvSpPr>
            <p:spPr bwMode="auto">
              <a:xfrm>
                <a:off x="7716493" y="443807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41" name="Group 25">
              <a:extLst>
                <a:ext uri="{FF2B5EF4-FFF2-40B4-BE49-F238E27FC236}">
                  <a16:creationId xmlns:a16="http://schemas.microsoft.com/office/drawing/2014/main" id="{8911558E-DE60-4E31-9419-D991CBB78E0E}"/>
                </a:ext>
              </a:extLst>
            </p:cNvPr>
            <p:cNvGrpSpPr>
              <a:grpSpLocks/>
            </p:cNvGrpSpPr>
            <p:nvPr/>
          </p:nvGrpSpPr>
          <p:grpSpPr bwMode="auto">
            <a:xfrm>
              <a:off x="8154417" y="4477990"/>
              <a:ext cx="323997" cy="338554"/>
              <a:chOff x="8374914" y="4677664"/>
              <a:chExt cx="323997" cy="338554"/>
            </a:xfrm>
          </p:grpSpPr>
          <p:sp>
            <p:nvSpPr>
              <p:cNvPr id="88" name="Oval 87">
                <a:extLst>
                  <a:ext uri="{FF2B5EF4-FFF2-40B4-BE49-F238E27FC236}">
                    <a16:creationId xmlns:a16="http://schemas.microsoft.com/office/drawing/2014/main" id="{B3EDFEF5-4490-4FE0-AED2-B7ECE9D27729}"/>
                  </a:ext>
                </a:extLst>
              </p:cNvPr>
              <p:cNvSpPr/>
              <p:nvPr/>
            </p:nvSpPr>
            <p:spPr>
              <a:xfrm>
                <a:off x="8375108" y="4685709"/>
                <a:ext cx="323803" cy="322445"/>
              </a:xfrm>
              <a:prstGeom prst="ellipse">
                <a:avLst/>
              </a:prstGeom>
              <a:solidFill>
                <a:schemeClr val="accent2">
                  <a:lumMod val="60000"/>
                  <a:lumOff val="40000"/>
                </a:schemeClr>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58" name="TextBox 88">
                <a:extLst>
                  <a:ext uri="{FF2B5EF4-FFF2-40B4-BE49-F238E27FC236}">
                    <a16:creationId xmlns:a16="http://schemas.microsoft.com/office/drawing/2014/main" id="{52393663-057D-4ABC-9484-CA4D221AC113}"/>
                  </a:ext>
                </a:extLst>
              </p:cNvPr>
              <p:cNvSpPr txBox="1">
                <a:spLocks noChangeArrowheads="1"/>
              </p:cNvSpPr>
              <p:nvPr/>
            </p:nvSpPr>
            <p:spPr bwMode="auto">
              <a:xfrm>
                <a:off x="8392896" y="4677664"/>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42" name="Group 8">
              <a:extLst>
                <a:ext uri="{FF2B5EF4-FFF2-40B4-BE49-F238E27FC236}">
                  <a16:creationId xmlns:a16="http://schemas.microsoft.com/office/drawing/2014/main" id="{89B89354-DB18-461B-A28C-558FFCA0339C}"/>
                </a:ext>
              </a:extLst>
            </p:cNvPr>
            <p:cNvGrpSpPr>
              <a:grpSpLocks/>
            </p:cNvGrpSpPr>
            <p:nvPr/>
          </p:nvGrpSpPr>
          <p:grpSpPr bwMode="auto">
            <a:xfrm>
              <a:off x="4370493" y="4105835"/>
              <a:ext cx="323997" cy="338554"/>
              <a:chOff x="4637421" y="4314262"/>
              <a:chExt cx="323997" cy="338554"/>
            </a:xfrm>
          </p:grpSpPr>
          <p:sp>
            <p:nvSpPr>
              <p:cNvPr id="54" name="Oval 53">
                <a:extLst>
                  <a:ext uri="{FF2B5EF4-FFF2-40B4-BE49-F238E27FC236}">
                    <a16:creationId xmlns:a16="http://schemas.microsoft.com/office/drawing/2014/main" id="{995B81A3-592A-4E02-9BD1-6B581CA03F98}"/>
                  </a:ext>
                </a:extLst>
              </p:cNvPr>
              <p:cNvSpPr/>
              <p:nvPr/>
            </p:nvSpPr>
            <p:spPr>
              <a:xfrm>
                <a:off x="4637490" y="4322777"/>
                <a:ext cx="323803" cy="322445"/>
              </a:xfrm>
              <a:prstGeom prst="ellipse">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56" name="TextBox 81">
                <a:extLst>
                  <a:ext uri="{FF2B5EF4-FFF2-40B4-BE49-F238E27FC236}">
                    <a16:creationId xmlns:a16="http://schemas.microsoft.com/office/drawing/2014/main" id="{B2B6DB01-AB08-408F-A829-F0B082D24D89}"/>
                  </a:ext>
                </a:extLst>
              </p:cNvPr>
              <p:cNvSpPr txBox="1">
                <a:spLocks noChangeArrowheads="1"/>
              </p:cNvSpPr>
              <p:nvPr/>
            </p:nvSpPr>
            <p:spPr bwMode="auto">
              <a:xfrm>
                <a:off x="4655403" y="4314262"/>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1</a:t>
                </a:r>
              </a:p>
            </p:txBody>
          </p:sp>
        </p:grpSp>
        <p:grpSp>
          <p:nvGrpSpPr>
            <p:cNvPr id="27743" name="Group 9">
              <a:extLst>
                <a:ext uri="{FF2B5EF4-FFF2-40B4-BE49-F238E27FC236}">
                  <a16:creationId xmlns:a16="http://schemas.microsoft.com/office/drawing/2014/main" id="{E2BE9D47-C3E6-4D42-B1CD-0F8F4D9F5DF6}"/>
                </a:ext>
              </a:extLst>
            </p:cNvPr>
            <p:cNvGrpSpPr>
              <a:grpSpLocks/>
            </p:cNvGrpSpPr>
            <p:nvPr/>
          </p:nvGrpSpPr>
          <p:grpSpPr bwMode="auto">
            <a:xfrm>
              <a:off x="4322944" y="4453041"/>
              <a:ext cx="368006" cy="369332"/>
              <a:chOff x="4817745" y="4395283"/>
              <a:chExt cx="368006" cy="369332"/>
            </a:xfrm>
          </p:grpSpPr>
          <p:sp>
            <p:nvSpPr>
              <p:cNvPr id="27753" name="TextBox 65">
                <a:extLst>
                  <a:ext uri="{FF2B5EF4-FFF2-40B4-BE49-F238E27FC236}">
                    <a16:creationId xmlns:a16="http://schemas.microsoft.com/office/drawing/2014/main" id="{70999BFE-D7F1-4F65-8338-FE2A6F9BB6B4}"/>
                  </a:ext>
                </a:extLst>
              </p:cNvPr>
              <p:cNvSpPr txBox="1">
                <a:spLocks noChangeArrowheads="1"/>
              </p:cNvSpPr>
              <p:nvPr/>
            </p:nvSpPr>
            <p:spPr bwMode="auto">
              <a:xfrm>
                <a:off x="4817745" y="4395283"/>
                <a:ext cx="223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rPr>
                  <a:t>✓</a:t>
                </a:r>
                <a:endParaRPr lang="en-GB" altLang="en-US" sz="1800">
                  <a:solidFill>
                    <a:srgbClr val="FF0000"/>
                  </a:solidFill>
                </a:endParaRPr>
              </a:p>
            </p:txBody>
          </p:sp>
          <p:sp>
            <p:nvSpPr>
              <p:cNvPr id="84" name="Oval 83">
                <a:extLst>
                  <a:ext uri="{FF2B5EF4-FFF2-40B4-BE49-F238E27FC236}">
                    <a16:creationId xmlns:a16="http://schemas.microsoft.com/office/drawing/2014/main" id="{089F40DC-9F6E-4176-BEC9-4F9D204BAE29}"/>
                  </a:ext>
                </a:extLst>
              </p:cNvPr>
              <p:cNvSpPr/>
              <p:nvPr/>
            </p:nvSpPr>
            <p:spPr>
              <a:xfrm>
                <a:off x="4862188" y="4415569"/>
                <a:ext cx="323802" cy="324032"/>
              </a:xfrm>
              <a:prstGeom prst="ellipse">
                <a:avLst/>
              </a:prstGeom>
              <a:no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grpSp>
        <p:grpSp>
          <p:nvGrpSpPr>
            <p:cNvPr id="27744" name="Group 86">
              <a:extLst>
                <a:ext uri="{FF2B5EF4-FFF2-40B4-BE49-F238E27FC236}">
                  <a16:creationId xmlns:a16="http://schemas.microsoft.com/office/drawing/2014/main" id="{5CEFC3F0-C914-49DD-9D47-CC0602889E72}"/>
                </a:ext>
              </a:extLst>
            </p:cNvPr>
            <p:cNvGrpSpPr>
              <a:grpSpLocks/>
            </p:cNvGrpSpPr>
            <p:nvPr/>
          </p:nvGrpSpPr>
          <p:grpSpPr bwMode="auto">
            <a:xfrm>
              <a:off x="5523583" y="4076898"/>
              <a:ext cx="368006" cy="369332"/>
              <a:chOff x="4817745" y="4395283"/>
              <a:chExt cx="368006" cy="369332"/>
            </a:xfrm>
          </p:grpSpPr>
          <p:sp>
            <p:nvSpPr>
              <p:cNvPr id="27751" name="TextBox 90">
                <a:extLst>
                  <a:ext uri="{FF2B5EF4-FFF2-40B4-BE49-F238E27FC236}">
                    <a16:creationId xmlns:a16="http://schemas.microsoft.com/office/drawing/2014/main" id="{10D65E1E-5EBF-4C96-83F7-0AD7C177B332}"/>
                  </a:ext>
                </a:extLst>
              </p:cNvPr>
              <p:cNvSpPr txBox="1">
                <a:spLocks noChangeArrowheads="1"/>
              </p:cNvSpPr>
              <p:nvPr/>
            </p:nvSpPr>
            <p:spPr bwMode="auto">
              <a:xfrm>
                <a:off x="4817745" y="4395283"/>
                <a:ext cx="223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rPr>
                  <a:t>✓</a:t>
                </a:r>
                <a:endParaRPr lang="en-GB" altLang="en-US" sz="1800">
                  <a:solidFill>
                    <a:srgbClr val="FF0000"/>
                  </a:solidFill>
                </a:endParaRPr>
              </a:p>
            </p:txBody>
          </p:sp>
          <p:sp>
            <p:nvSpPr>
              <p:cNvPr id="92" name="Oval 91">
                <a:extLst>
                  <a:ext uri="{FF2B5EF4-FFF2-40B4-BE49-F238E27FC236}">
                    <a16:creationId xmlns:a16="http://schemas.microsoft.com/office/drawing/2014/main" id="{3594A704-873C-4CBB-982A-169B0F51AA6F}"/>
                  </a:ext>
                </a:extLst>
              </p:cNvPr>
              <p:cNvSpPr/>
              <p:nvPr/>
            </p:nvSpPr>
            <p:spPr>
              <a:xfrm>
                <a:off x="4861525" y="4415263"/>
                <a:ext cx="323802" cy="324032"/>
              </a:xfrm>
              <a:prstGeom prst="ellipse">
                <a:avLst/>
              </a:prstGeom>
              <a:no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grpSp>
        <p:grpSp>
          <p:nvGrpSpPr>
            <p:cNvPr id="27745" name="Group 96">
              <a:extLst>
                <a:ext uri="{FF2B5EF4-FFF2-40B4-BE49-F238E27FC236}">
                  <a16:creationId xmlns:a16="http://schemas.microsoft.com/office/drawing/2014/main" id="{64590220-C159-45C4-9C75-39FBB6070A99}"/>
                </a:ext>
              </a:extLst>
            </p:cNvPr>
            <p:cNvGrpSpPr>
              <a:grpSpLocks/>
            </p:cNvGrpSpPr>
            <p:nvPr/>
          </p:nvGrpSpPr>
          <p:grpSpPr bwMode="auto">
            <a:xfrm>
              <a:off x="6866681" y="4444389"/>
              <a:ext cx="368006" cy="369332"/>
              <a:chOff x="4817745" y="4395283"/>
              <a:chExt cx="368006" cy="369332"/>
            </a:xfrm>
          </p:grpSpPr>
          <p:sp>
            <p:nvSpPr>
              <p:cNvPr id="27749" name="TextBox 97">
                <a:extLst>
                  <a:ext uri="{FF2B5EF4-FFF2-40B4-BE49-F238E27FC236}">
                    <a16:creationId xmlns:a16="http://schemas.microsoft.com/office/drawing/2014/main" id="{2E73AC90-BE65-40BC-BCD6-77B6DC6E2E36}"/>
                  </a:ext>
                </a:extLst>
              </p:cNvPr>
              <p:cNvSpPr txBox="1">
                <a:spLocks noChangeArrowheads="1"/>
              </p:cNvSpPr>
              <p:nvPr/>
            </p:nvSpPr>
            <p:spPr bwMode="auto">
              <a:xfrm>
                <a:off x="4817745" y="4395283"/>
                <a:ext cx="223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rPr>
                  <a:t>✓</a:t>
                </a:r>
                <a:endParaRPr lang="en-GB" altLang="en-US" sz="1800">
                  <a:solidFill>
                    <a:srgbClr val="FF0000"/>
                  </a:solidFill>
                </a:endParaRPr>
              </a:p>
            </p:txBody>
          </p:sp>
          <p:sp>
            <p:nvSpPr>
              <p:cNvPr id="99" name="Oval 98">
                <a:extLst>
                  <a:ext uri="{FF2B5EF4-FFF2-40B4-BE49-F238E27FC236}">
                    <a16:creationId xmlns:a16="http://schemas.microsoft.com/office/drawing/2014/main" id="{597EF298-EC95-46D6-AAD1-644A535BCF4A}"/>
                  </a:ext>
                </a:extLst>
              </p:cNvPr>
              <p:cNvSpPr/>
              <p:nvPr/>
            </p:nvSpPr>
            <p:spPr>
              <a:xfrm>
                <a:off x="4862843" y="4416280"/>
                <a:ext cx="322216" cy="322444"/>
              </a:xfrm>
              <a:prstGeom prst="ellipse">
                <a:avLst/>
              </a:prstGeom>
              <a:no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grpSp>
        <p:grpSp>
          <p:nvGrpSpPr>
            <p:cNvPr id="27746" name="Group 101">
              <a:extLst>
                <a:ext uri="{FF2B5EF4-FFF2-40B4-BE49-F238E27FC236}">
                  <a16:creationId xmlns:a16="http://schemas.microsoft.com/office/drawing/2014/main" id="{A05BB47D-A2F3-4471-98B4-502641061ED3}"/>
                </a:ext>
              </a:extLst>
            </p:cNvPr>
            <p:cNvGrpSpPr>
              <a:grpSpLocks/>
            </p:cNvGrpSpPr>
            <p:nvPr/>
          </p:nvGrpSpPr>
          <p:grpSpPr bwMode="auto">
            <a:xfrm>
              <a:off x="8110408" y="4077771"/>
              <a:ext cx="368006" cy="369332"/>
              <a:chOff x="4817745" y="4395283"/>
              <a:chExt cx="368006" cy="369332"/>
            </a:xfrm>
          </p:grpSpPr>
          <p:sp>
            <p:nvSpPr>
              <p:cNvPr id="27747" name="TextBox 102">
                <a:extLst>
                  <a:ext uri="{FF2B5EF4-FFF2-40B4-BE49-F238E27FC236}">
                    <a16:creationId xmlns:a16="http://schemas.microsoft.com/office/drawing/2014/main" id="{ACFF73C8-FF99-4ED2-8DDE-B9EEA444661D}"/>
                  </a:ext>
                </a:extLst>
              </p:cNvPr>
              <p:cNvSpPr txBox="1">
                <a:spLocks noChangeArrowheads="1"/>
              </p:cNvSpPr>
              <p:nvPr/>
            </p:nvSpPr>
            <p:spPr bwMode="auto">
              <a:xfrm>
                <a:off x="4817745" y="4395283"/>
                <a:ext cx="2233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b="1">
                    <a:solidFill>
                      <a:srgbClr val="FF0000"/>
                    </a:solidFill>
                  </a:rPr>
                  <a:t>✓</a:t>
                </a:r>
                <a:endParaRPr lang="en-GB" altLang="en-US" sz="1800">
                  <a:solidFill>
                    <a:srgbClr val="FF0000"/>
                  </a:solidFill>
                </a:endParaRPr>
              </a:p>
            </p:txBody>
          </p:sp>
          <p:sp>
            <p:nvSpPr>
              <p:cNvPr id="104" name="Oval 103">
                <a:extLst>
                  <a:ext uri="{FF2B5EF4-FFF2-40B4-BE49-F238E27FC236}">
                    <a16:creationId xmlns:a16="http://schemas.microsoft.com/office/drawing/2014/main" id="{F5456909-7025-4471-9B8E-B0A34326DC47}"/>
                  </a:ext>
                </a:extLst>
              </p:cNvPr>
              <p:cNvSpPr/>
              <p:nvPr/>
            </p:nvSpPr>
            <p:spPr>
              <a:xfrm>
                <a:off x="4861949" y="4415979"/>
                <a:ext cx="323802" cy="322445"/>
              </a:xfrm>
              <a:prstGeom prst="ellipse">
                <a:avLst/>
              </a:prstGeom>
              <a:noFill/>
              <a:ln>
                <a:solidFill>
                  <a:schemeClr val="bg1">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grpSp>
      </p:grpSp>
      <p:grpSp>
        <p:nvGrpSpPr>
          <p:cNvPr id="28" name="Group 35">
            <a:extLst>
              <a:ext uri="{FF2B5EF4-FFF2-40B4-BE49-F238E27FC236}">
                <a16:creationId xmlns:a16="http://schemas.microsoft.com/office/drawing/2014/main" id="{BB6A004A-AEE7-4C24-B307-0192CD1F3643}"/>
              </a:ext>
            </a:extLst>
          </p:cNvPr>
          <p:cNvGrpSpPr>
            <a:grpSpLocks/>
          </p:cNvGrpSpPr>
          <p:nvPr/>
        </p:nvGrpSpPr>
        <p:grpSpPr bwMode="auto">
          <a:xfrm>
            <a:off x="4365625" y="4092575"/>
            <a:ext cx="4108450" cy="706438"/>
            <a:chOff x="4365454" y="4091829"/>
            <a:chExt cx="4109065" cy="707523"/>
          </a:xfrm>
        </p:grpSpPr>
        <p:grpSp>
          <p:nvGrpSpPr>
            <p:cNvPr id="27723" name="Group 14">
              <a:extLst>
                <a:ext uri="{FF2B5EF4-FFF2-40B4-BE49-F238E27FC236}">
                  <a16:creationId xmlns:a16="http://schemas.microsoft.com/office/drawing/2014/main" id="{B91F1824-91D8-4B49-AE02-2D21DB83E57A}"/>
                </a:ext>
              </a:extLst>
            </p:cNvPr>
            <p:cNvGrpSpPr>
              <a:grpSpLocks/>
            </p:cNvGrpSpPr>
            <p:nvPr/>
          </p:nvGrpSpPr>
          <p:grpSpPr bwMode="auto">
            <a:xfrm>
              <a:off x="4365454" y="4458598"/>
              <a:ext cx="323997" cy="338554"/>
              <a:chOff x="4507875" y="4461087"/>
              <a:chExt cx="323997" cy="338554"/>
            </a:xfrm>
          </p:grpSpPr>
          <p:sp>
            <p:nvSpPr>
              <p:cNvPr id="100" name="Oval 99">
                <a:extLst>
                  <a:ext uri="{FF2B5EF4-FFF2-40B4-BE49-F238E27FC236}">
                    <a16:creationId xmlns:a16="http://schemas.microsoft.com/office/drawing/2014/main" id="{611D99CB-7EC0-4B65-8DC8-74630D3FAF89}"/>
                  </a:ext>
                </a:extLst>
              </p:cNvPr>
              <p:cNvSpPr/>
              <p:nvPr/>
            </p:nvSpPr>
            <p:spPr>
              <a:xfrm>
                <a:off x="4507875" y="4469543"/>
                <a:ext cx="323898" cy="322758"/>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34" name="TextBox 13">
                <a:extLst>
                  <a:ext uri="{FF2B5EF4-FFF2-40B4-BE49-F238E27FC236}">
                    <a16:creationId xmlns:a16="http://schemas.microsoft.com/office/drawing/2014/main" id="{0EED0F36-8627-44F8-94F7-5A42D7B79CE4}"/>
                  </a:ext>
                </a:extLst>
              </p:cNvPr>
              <p:cNvSpPr txBox="1">
                <a:spLocks noChangeArrowheads="1"/>
              </p:cNvSpPr>
              <p:nvPr/>
            </p:nvSpPr>
            <p:spPr bwMode="auto">
              <a:xfrm>
                <a:off x="4525857" y="4461087"/>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5</a:t>
                </a:r>
              </a:p>
            </p:txBody>
          </p:sp>
        </p:grpSp>
        <p:grpSp>
          <p:nvGrpSpPr>
            <p:cNvPr id="27724" name="Group 22">
              <a:extLst>
                <a:ext uri="{FF2B5EF4-FFF2-40B4-BE49-F238E27FC236}">
                  <a16:creationId xmlns:a16="http://schemas.microsoft.com/office/drawing/2014/main" id="{D6252529-DCCA-47C2-985E-6E0E8F25728A}"/>
                </a:ext>
              </a:extLst>
            </p:cNvPr>
            <p:cNvGrpSpPr>
              <a:grpSpLocks/>
            </p:cNvGrpSpPr>
            <p:nvPr/>
          </p:nvGrpSpPr>
          <p:grpSpPr bwMode="auto">
            <a:xfrm>
              <a:off x="6912203" y="4460798"/>
              <a:ext cx="323997" cy="338554"/>
              <a:chOff x="6761632" y="4112020"/>
              <a:chExt cx="323997" cy="338554"/>
            </a:xfrm>
          </p:grpSpPr>
          <p:sp>
            <p:nvSpPr>
              <p:cNvPr id="109" name="Oval 108">
                <a:extLst>
                  <a:ext uri="{FF2B5EF4-FFF2-40B4-BE49-F238E27FC236}">
                    <a16:creationId xmlns:a16="http://schemas.microsoft.com/office/drawing/2014/main" id="{0506A95B-6EDF-4B68-B758-6C0837DBAB01}"/>
                  </a:ext>
                </a:extLst>
              </p:cNvPr>
              <p:cNvSpPr/>
              <p:nvPr/>
            </p:nvSpPr>
            <p:spPr>
              <a:xfrm>
                <a:off x="6761614" y="4119867"/>
                <a:ext cx="323898" cy="322757"/>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32" name="TextBox 54">
                <a:extLst>
                  <a:ext uri="{FF2B5EF4-FFF2-40B4-BE49-F238E27FC236}">
                    <a16:creationId xmlns:a16="http://schemas.microsoft.com/office/drawing/2014/main" id="{E7EA2D16-606B-402C-9A4A-F36F442C852B}"/>
                  </a:ext>
                </a:extLst>
              </p:cNvPr>
              <p:cNvSpPr txBox="1">
                <a:spLocks noChangeArrowheads="1"/>
              </p:cNvSpPr>
              <p:nvPr/>
            </p:nvSpPr>
            <p:spPr bwMode="auto">
              <a:xfrm>
                <a:off x="6779614" y="4112020"/>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5</a:t>
                </a:r>
              </a:p>
            </p:txBody>
          </p:sp>
        </p:grpSp>
        <p:grpSp>
          <p:nvGrpSpPr>
            <p:cNvPr id="27725" name="Group 19">
              <a:extLst>
                <a:ext uri="{FF2B5EF4-FFF2-40B4-BE49-F238E27FC236}">
                  <a16:creationId xmlns:a16="http://schemas.microsoft.com/office/drawing/2014/main" id="{B09E556E-1C65-400C-B353-D178D302AC6D}"/>
                </a:ext>
              </a:extLst>
            </p:cNvPr>
            <p:cNvGrpSpPr>
              <a:grpSpLocks/>
            </p:cNvGrpSpPr>
            <p:nvPr/>
          </p:nvGrpSpPr>
          <p:grpSpPr bwMode="auto">
            <a:xfrm>
              <a:off x="5570396" y="4091829"/>
              <a:ext cx="323997" cy="338554"/>
              <a:chOff x="5507919" y="3997046"/>
              <a:chExt cx="323997" cy="338554"/>
            </a:xfrm>
          </p:grpSpPr>
          <p:sp>
            <p:nvSpPr>
              <p:cNvPr id="112" name="Oval 111">
                <a:extLst>
                  <a:ext uri="{FF2B5EF4-FFF2-40B4-BE49-F238E27FC236}">
                    <a16:creationId xmlns:a16="http://schemas.microsoft.com/office/drawing/2014/main" id="{6295D9F9-62C9-4ACB-891A-423EE6D361EE}"/>
                  </a:ext>
                </a:extLst>
              </p:cNvPr>
              <p:cNvSpPr/>
              <p:nvPr/>
            </p:nvSpPr>
            <p:spPr>
              <a:xfrm>
                <a:off x="5508070" y="4004996"/>
                <a:ext cx="323898" cy="322757"/>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30" name="TextBox 59">
                <a:extLst>
                  <a:ext uri="{FF2B5EF4-FFF2-40B4-BE49-F238E27FC236}">
                    <a16:creationId xmlns:a16="http://schemas.microsoft.com/office/drawing/2014/main" id="{A9B8E561-AFFE-4407-A352-FFB6DA4DFCBF}"/>
                  </a:ext>
                </a:extLst>
              </p:cNvPr>
              <p:cNvSpPr txBox="1">
                <a:spLocks noChangeArrowheads="1"/>
              </p:cNvSpPr>
              <p:nvPr/>
            </p:nvSpPr>
            <p:spPr bwMode="auto">
              <a:xfrm>
                <a:off x="5525901" y="3997046"/>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5</a:t>
                </a:r>
              </a:p>
            </p:txBody>
          </p:sp>
        </p:grpSp>
        <p:grpSp>
          <p:nvGrpSpPr>
            <p:cNvPr id="27726" name="Group 26">
              <a:extLst>
                <a:ext uri="{FF2B5EF4-FFF2-40B4-BE49-F238E27FC236}">
                  <a16:creationId xmlns:a16="http://schemas.microsoft.com/office/drawing/2014/main" id="{61852091-07DD-4BD9-9BCE-F279D5E607CA}"/>
                </a:ext>
              </a:extLst>
            </p:cNvPr>
            <p:cNvGrpSpPr>
              <a:grpSpLocks/>
            </p:cNvGrpSpPr>
            <p:nvPr/>
          </p:nvGrpSpPr>
          <p:grpSpPr bwMode="auto">
            <a:xfrm>
              <a:off x="8150522" y="4096069"/>
              <a:ext cx="323997" cy="338554"/>
              <a:chOff x="8331466" y="4064608"/>
              <a:chExt cx="323997" cy="338554"/>
            </a:xfrm>
          </p:grpSpPr>
          <p:sp>
            <p:nvSpPr>
              <p:cNvPr id="118" name="Oval 117">
                <a:extLst>
                  <a:ext uri="{FF2B5EF4-FFF2-40B4-BE49-F238E27FC236}">
                    <a16:creationId xmlns:a16="http://schemas.microsoft.com/office/drawing/2014/main" id="{286C33FC-8CB9-4A66-B27C-A22AB3284C8B}"/>
                  </a:ext>
                </a:extLst>
              </p:cNvPr>
              <p:cNvSpPr/>
              <p:nvPr/>
            </p:nvSpPr>
            <p:spPr>
              <a:xfrm>
                <a:off x="8331565" y="4073088"/>
                <a:ext cx="323898" cy="322758"/>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27728" name="TextBox 89">
                <a:extLst>
                  <a:ext uri="{FF2B5EF4-FFF2-40B4-BE49-F238E27FC236}">
                    <a16:creationId xmlns:a16="http://schemas.microsoft.com/office/drawing/2014/main" id="{9D45026C-5FC7-42E1-982B-CE360005BC5B}"/>
                  </a:ext>
                </a:extLst>
              </p:cNvPr>
              <p:cNvSpPr txBox="1">
                <a:spLocks noChangeArrowheads="1"/>
              </p:cNvSpPr>
              <p:nvPr/>
            </p:nvSpPr>
            <p:spPr bwMode="auto">
              <a:xfrm>
                <a:off x="8349448" y="4064608"/>
                <a:ext cx="28803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600" b="1">
                    <a:solidFill>
                      <a:schemeClr val="bg1"/>
                    </a:solidFill>
                    <a:latin typeface="Arial" panose="020B0604020202020204" pitchFamily="34" charset="0"/>
                    <a:cs typeface="Arial" panose="020B0604020202020204" pitchFamily="34" charset="0"/>
                  </a:rPr>
                  <a:t>5</a:t>
                </a:r>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xEl>
                                              <p:pRg st="0" end="0"/>
                                            </p:txEl>
                                          </p:spTgt>
                                        </p:tgtEl>
                                        <p:attrNameLst>
                                          <p:attrName>style.visibility</p:attrName>
                                        </p:attrNameLst>
                                      </p:cBhvr>
                                      <p:to>
                                        <p:strVal val="visible"/>
                                      </p:to>
                                    </p:set>
                                  </p:childTnLst>
                                </p:cTn>
                              </p:par>
                              <p:par>
                                <p:cTn id="7" presetID="8" presetClass="emph" presetSubtype="0" fill="hold" nodeType="withEffect">
                                  <p:stCondLst>
                                    <p:cond delay="0"/>
                                  </p:stCondLst>
                                  <p:childTnLst>
                                    <p:animRot by="21600000">
                                      <p:cBhvr>
                                        <p:cTn id="8" dur="2000" fill="hold"/>
                                        <p:tgtEl>
                                          <p:spTgt spid="2"/>
                                        </p:tgtEl>
                                        <p:attrNameLst>
                                          <p:attrName>r</p:attrName>
                                        </p:attrNameLst>
                                      </p:cBhvr>
                                    </p:animRot>
                                  </p:childTnLst>
                                </p:cTn>
                              </p:par>
                              <p:par>
                                <p:cTn id="9" presetID="8" presetClass="emph" presetSubtype="0" fill="hold" nodeType="withEffect">
                                  <p:stCondLst>
                                    <p:cond delay="0"/>
                                  </p:stCondLst>
                                  <p:childTnLst>
                                    <p:animRot by="21600000">
                                      <p:cBhvr>
                                        <p:cTn id="10" dur="2000" fill="hold"/>
                                        <p:tgtEl>
                                          <p:spTgt spid="3"/>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7"/>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8"/>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12"/>
                                        </p:tgtEl>
                                        <p:attrNameLst>
                                          <p:attrName>r</p:attrName>
                                        </p:attrNameLst>
                                      </p:cBhvr>
                                    </p:animRo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2.77778E-6 -1.11111E-6 L 0.00104 0.54861 " pathEditMode="relative" rAng="0" ptsTypes="AA">
                                      <p:cBhvr>
                                        <p:cTn id="20" dur="2000" fill="hold"/>
                                        <p:tgtEl>
                                          <p:spTgt spid="9"/>
                                        </p:tgtEl>
                                        <p:attrNameLst>
                                          <p:attrName>ppt_x</p:attrName>
                                          <p:attrName>ppt_y</p:attrName>
                                        </p:attrNameLst>
                                      </p:cBhvr>
                                      <p:rCtr x="52" y="27431"/>
                                    </p:animMotion>
                                  </p:childTnLst>
                                </p:cTn>
                              </p:par>
                            </p:childTnLst>
                          </p:cTn>
                        </p:par>
                        <p:par>
                          <p:cTn id="21" fill="hold" nodeType="afterGroup">
                            <p:stCondLst>
                              <p:cond delay="2000"/>
                            </p:stCondLst>
                            <p:childTnLst>
                              <p:par>
                                <p:cTn id="22" presetID="1" presetClass="exit" presetSubtype="0" fill="hold" nodeType="afterEffect">
                                  <p:stCondLst>
                                    <p:cond delay="0"/>
                                  </p:stCondLst>
                                  <p:childTnLst>
                                    <p:set>
                                      <p:cBhvr>
                                        <p:cTn id="23" dur="1" fill="hold">
                                          <p:stCondLst>
                                            <p:cond delay="0"/>
                                          </p:stCondLst>
                                        </p:cTn>
                                        <p:tgtEl>
                                          <p:spTgt spid="9"/>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5">
                                            <p:txEl>
                                              <p:pRg st="1" end="1"/>
                                            </p:txEl>
                                          </p:spTgt>
                                        </p:tgtEl>
                                        <p:attrNameLst>
                                          <p:attrName>style.visibility</p:attrName>
                                        </p:attrNameLst>
                                      </p:cBhvr>
                                      <p:to>
                                        <p:strVal val="visible"/>
                                      </p:to>
                                    </p:set>
                                  </p:childTnLst>
                                </p:cTn>
                              </p:par>
                              <p:par>
                                <p:cTn id="28" presetID="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5">
                                            <p:txEl>
                                              <p:pRg st="2" end="2"/>
                                            </p:txEl>
                                          </p:spTgt>
                                        </p:tgtEl>
                                        <p:attrNameLst>
                                          <p:attrName>style.visibility</p:attrName>
                                        </p:attrNameLst>
                                      </p:cBhvr>
                                      <p:to>
                                        <p:strVal val="visible"/>
                                      </p:to>
                                    </p:set>
                                  </p:childTnLst>
                                </p:cTn>
                              </p:par>
                              <p:par>
                                <p:cTn id="36" presetID="2" presetClass="entr" presetSubtype="4"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9" presetClass="exit" presetSubtype="0" fill="hold" nodeType="clickEffect">
                                  <p:stCondLst>
                                    <p:cond delay="0"/>
                                  </p:stCondLst>
                                  <p:childTnLst>
                                    <p:animEffect transition="out" filter="dissolve">
                                      <p:cBhvr>
                                        <p:cTn id="43" dur="500"/>
                                        <p:tgtEl>
                                          <p:spTgt spid="15"/>
                                        </p:tgtEl>
                                      </p:cBhvr>
                                    </p:animEffect>
                                    <p:set>
                                      <p:cBhvr>
                                        <p:cTn id="44" dur="1" fill="hold">
                                          <p:stCondLst>
                                            <p:cond delay="499"/>
                                          </p:stCondLst>
                                        </p:cTn>
                                        <p:tgtEl>
                                          <p:spTgt spid="15"/>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9" presetClass="exit" presetSubtype="0" fill="hold" nodeType="clickEffect">
                                  <p:stCondLst>
                                    <p:cond delay="0"/>
                                  </p:stCondLst>
                                  <p:childTnLst>
                                    <p:animEffect transition="out" filter="dissolv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28"/>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35">
                                            <p:txEl>
                                              <p:pRg st="3" end="3"/>
                                            </p:txEl>
                                          </p:spTgt>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5">
                                            <p:txEl>
                                              <p:pRg st="4" end="4"/>
                                            </p:txEl>
                                          </p:spTgt>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a:extLst>
              <a:ext uri="{FF2B5EF4-FFF2-40B4-BE49-F238E27FC236}">
                <a16:creationId xmlns:a16="http://schemas.microsoft.com/office/drawing/2014/main" id="{000EA94D-C79F-49F6-B483-EFB478CE82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51600" y="0"/>
            <a:ext cx="2728913"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CF71C71-1362-43FE-B6D7-BAE751DC119A}"/>
              </a:ext>
            </a:extLst>
          </p:cNvPr>
          <p:cNvSpPr txBox="1"/>
          <p:nvPr/>
        </p:nvSpPr>
        <p:spPr>
          <a:xfrm>
            <a:off x="161925" y="155575"/>
            <a:ext cx="5572125" cy="646113"/>
          </a:xfrm>
          <a:prstGeom prst="rect">
            <a:avLst/>
          </a:prstGeom>
          <a:noFill/>
        </p:spPr>
        <p:txBody>
          <a:bodyPr>
            <a:spAutoFit/>
          </a:bodyPr>
          <a:lstStyle/>
          <a:p>
            <a:pPr eaLnBrk="1" fontAlgn="auto" hangingPunct="1">
              <a:spcBef>
                <a:spcPts val="700"/>
              </a:spcBef>
              <a:spcAft>
                <a:spcPts val="0"/>
              </a:spcAft>
              <a:defRPr/>
            </a:pPr>
            <a:r>
              <a:rPr lang="en-US" sz="3600" b="1" spc="100" dirty="0" err="1">
                <a:latin typeface="Arial"/>
                <a:ea typeface="+mn-ea"/>
                <a:cs typeface="Arial"/>
              </a:rPr>
              <a:t>Sherene</a:t>
            </a:r>
            <a:r>
              <a:rPr lang="en-US" sz="3600" b="1" spc="100" dirty="0">
                <a:latin typeface="Arial"/>
                <a:ea typeface="+mn-ea"/>
                <a:cs typeface="Arial"/>
              </a:rPr>
              <a:t> Darby</a:t>
            </a:r>
          </a:p>
        </p:txBody>
      </p:sp>
      <p:pic>
        <p:nvPicPr>
          <p:cNvPr id="29700" name="Picture 5">
            <a:extLst>
              <a:ext uri="{FF2B5EF4-FFF2-40B4-BE49-F238E27FC236}">
                <a16:creationId xmlns:a16="http://schemas.microsoft.com/office/drawing/2014/main" id="{40005D54-F3B8-4FE2-B7DD-0A96FEC3618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373688"/>
            <a:ext cx="91440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Online Media 3" title="Sherene Animation">
            <a:hlinkClick r:id="" action="ppaction://media"/>
            <a:extLst>
              <a:ext uri="{FF2B5EF4-FFF2-40B4-BE49-F238E27FC236}">
                <a16:creationId xmlns:a16="http://schemas.microsoft.com/office/drawing/2014/main" id="{A2A32A70-CDC0-40A5-9F12-15622780BFD7}"/>
              </a:ext>
            </a:extLst>
          </p:cNvPr>
          <p:cNvPicPr>
            <a:picLocks noGrp="1" noRot="1" noChangeAspect="1"/>
          </p:cNvPicPr>
          <p:nvPr>
            <p:ph idx="1"/>
            <a:videoFile r:link="rId1"/>
          </p:nvPr>
        </p:nvPicPr>
        <p:blipFill>
          <a:blip r:embed="rId6"/>
          <a:stretch>
            <a:fillRect/>
          </a:stretch>
        </p:blipFill>
        <p:spPr>
          <a:xfrm>
            <a:off x="374650" y="1341438"/>
            <a:ext cx="6529388" cy="3671887"/>
          </a:xfrm>
        </p:spPr>
      </p:pic>
      <p:sp>
        <p:nvSpPr>
          <p:cNvPr id="29702" name="TextBox 5">
            <a:extLst>
              <a:ext uri="{FF2B5EF4-FFF2-40B4-BE49-F238E27FC236}">
                <a16:creationId xmlns:a16="http://schemas.microsoft.com/office/drawing/2014/main" id="{3D7D5A03-CD67-49DD-B103-16E91321426A}"/>
              </a:ext>
            </a:extLst>
          </p:cNvPr>
          <p:cNvSpPr txBox="1">
            <a:spLocks noChangeArrowheads="1"/>
          </p:cNvSpPr>
          <p:nvPr/>
        </p:nvSpPr>
        <p:spPr bwMode="auto">
          <a:xfrm>
            <a:off x="161925" y="5049838"/>
            <a:ext cx="82502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GB" altLang="en-US" sz="1800"/>
              <a:t>Should the video on this slide not work, please follow this link to our YouTube channel </a:t>
            </a:r>
            <a:r>
              <a:rPr lang="en-GB" altLang="en-US" sz="1800">
                <a:hlinkClick r:id="rId7"/>
              </a:rPr>
              <a:t>here.</a:t>
            </a:r>
            <a:endParaRPr lang="en-GB" altLang="en-US" sz="18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0">
            <a:extLst>
              <a:ext uri="{FF2B5EF4-FFF2-40B4-BE49-F238E27FC236}">
                <a16:creationId xmlns:a16="http://schemas.microsoft.com/office/drawing/2014/main" id="{46B3E950-2639-4095-825B-799617B3BDF4}"/>
              </a:ext>
            </a:extLst>
          </p:cNvPr>
          <p:cNvSpPr txBox="1">
            <a:spLocks noChangeArrowheads="1"/>
          </p:cNvSpPr>
          <p:nvPr/>
        </p:nvSpPr>
        <p:spPr bwMode="auto">
          <a:xfrm>
            <a:off x="161925" y="155575"/>
            <a:ext cx="5572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ts val="700"/>
              </a:spcBef>
              <a:buFontTx/>
              <a:buNone/>
            </a:pPr>
            <a:r>
              <a:rPr lang="en-US" altLang="en-US" sz="3600" b="1">
                <a:latin typeface="Arial" panose="020B0604020202020204" pitchFamily="34" charset="0"/>
                <a:cs typeface="Arial" panose="020B0604020202020204" pitchFamily="34" charset="0"/>
              </a:rPr>
              <a:t>Sherene’s Portfolio</a:t>
            </a:r>
          </a:p>
        </p:txBody>
      </p:sp>
      <p:graphicFrame>
        <p:nvGraphicFramePr>
          <p:cNvPr id="50" name="Table 49">
            <a:extLst>
              <a:ext uri="{FF2B5EF4-FFF2-40B4-BE49-F238E27FC236}">
                <a16:creationId xmlns:a16="http://schemas.microsoft.com/office/drawing/2014/main" id="{45D4A528-962F-4FBE-9670-CCC5EC26ABD9}"/>
              </a:ext>
            </a:extLst>
          </p:cNvPr>
          <p:cNvGraphicFramePr>
            <a:graphicFrameLocks noGrp="1"/>
          </p:cNvGraphicFramePr>
          <p:nvPr/>
        </p:nvGraphicFramePr>
        <p:xfrm>
          <a:off x="755650" y="2079625"/>
          <a:ext cx="5040313" cy="3708400"/>
        </p:xfrm>
        <a:graphic>
          <a:graphicData uri="http://schemas.openxmlformats.org/drawingml/2006/table">
            <a:tbl>
              <a:tblPr firstRow="1" bandRow="1">
                <a:tableStyleId>{073A0DAA-6AF3-43AB-8588-CEC1D06C72B9}</a:tableStyleId>
              </a:tblPr>
              <a:tblGrid>
                <a:gridCol w="1260078">
                  <a:extLst>
                    <a:ext uri="{9D8B030D-6E8A-4147-A177-3AD203B41FA5}">
                      <a16:colId xmlns:a16="http://schemas.microsoft.com/office/drawing/2014/main" val="20000"/>
                    </a:ext>
                  </a:extLst>
                </a:gridCol>
                <a:gridCol w="1260078">
                  <a:extLst>
                    <a:ext uri="{9D8B030D-6E8A-4147-A177-3AD203B41FA5}">
                      <a16:colId xmlns:a16="http://schemas.microsoft.com/office/drawing/2014/main" val="20001"/>
                    </a:ext>
                  </a:extLst>
                </a:gridCol>
                <a:gridCol w="1260078">
                  <a:extLst>
                    <a:ext uri="{9D8B030D-6E8A-4147-A177-3AD203B41FA5}">
                      <a16:colId xmlns:a16="http://schemas.microsoft.com/office/drawing/2014/main" val="20002"/>
                    </a:ext>
                  </a:extLst>
                </a:gridCol>
                <a:gridCol w="1260078">
                  <a:extLst>
                    <a:ext uri="{9D8B030D-6E8A-4147-A177-3AD203B41FA5}">
                      <a16:colId xmlns:a16="http://schemas.microsoft.com/office/drawing/2014/main" val="20003"/>
                    </a:ext>
                  </a:extLst>
                </a:gridCol>
              </a:tblGrid>
              <a:tr h="370840">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tc>
                  <a:txBody>
                    <a:bodyPr/>
                    <a:lstStyle/>
                    <a:p>
                      <a:endParaRPr lang="en-US" dirty="0"/>
                    </a:p>
                  </a:txBody>
                  <a:tcPr marL="91436" marR="91436">
                    <a:solidFill>
                      <a:schemeClr val="bg1">
                        <a:lumMod val="85000"/>
                      </a:schemeClr>
                    </a:solidFill>
                  </a:tcPr>
                </a:tc>
                <a:extLst>
                  <a:ext uri="{0D108BD9-81ED-4DB2-BD59-A6C34878D82A}">
                    <a16:rowId xmlns:a16="http://schemas.microsoft.com/office/drawing/2014/main" val="10000"/>
                  </a:ext>
                </a:extLst>
              </a:tr>
              <a:tr h="370840">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tc>
                  <a:txBody>
                    <a:bodyPr/>
                    <a:lstStyle/>
                    <a:p>
                      <a:endParaRPr lang="en-US" dirty="0"/>
                    </a:p>
                  </a:txBody>
                  <a:tcPr marL="91436" marR="91436">
                    <a:solidFill>
                      <a:schemeClr val="bg1">
                        <a:lumMod val="75000"/>
                      </a:schemeClr>
                    </a:solidFill>
                  </a:tcPr>
                </a:tc>
                <a:extLst>
                  <a:ext uri="{0D108BD9-81ED-4DB2-BD59-A6C34878D82A}">
                    <a16:rowId xmlns:a16="http://schemas.microsoft.com/office/drawing/2014/main" val="10001"/>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extLst>
                  <a:ext uri="{0D108BD9-81ED-4DB2-BD59-A6C34878D82A}">
                    <a16:rowId xmlns:a16="http://schemas.microsoft.com/office/drawing/2014/main" val="10002"/>
                  </a:ext>
                </a:extLst>
              </a:tr>
              <a:tr h="370840">
                <a:tc>
                  <a:txBody>
                    <a:bodyPr/>
                    <a:lstStyle/>
                    <a:p>
                      <a:endParaRPr lang="en-US"/>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3"/>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4"/>
                  </a:ext>
                </a:extLst>
              </a:tr>
              <a:tr h="370840">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5"/>
                  </a:ext>
                </a:extLst>
              </a:tr>
              <a:tr h="370840">
                <a:tc>
                  <a:txBody>
                    <a:bodyPr/>
                    <a:lstStyle/>
                    <a:p>
                      <a:endParaRPr lang="en-US" dirty="0"/>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6"/>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7"/>
                  </a:ext>
                </a:extLst>
              </a:tr>
              <a:tr h="370840">
                <a:tc>
                  <a:txBody>
                    <a:bodyPr/>
                    <a:lstStyle/>
                    <a:p>
                      <a:endParaRPr lang="en-US"/>
                    </a:p>
                  </a:txBody>
                  <a:tcPr marL="91436" marR="91436"/>
                </a:tc>
                <a:tc>
                  <a:txBody>
                    <a:bodyPr/>
                    <a:lstStyle/>
                    <a:p>
                      <a:endParaRPr lang="en-US" dirty="0"/>
                    </a:p>
                  </a:txBody>
                  <a:tcPr marL="91436" marR="91436"/>
                </a:tc>
                <a:tc>
                  <a:txBody>
                    <a:bodyPr/>
                    <a:lstStyle/>
                    <a:p>
                      <a:endParaRPr lang="en-US"/>
                    </a:p>
                  </a:txBody>
                  <a:tcPr marL="91436" marR="91436"/>
                </a:tc>
                <a:tc>
                  <a:txBody>
                    <a:bodyPr/>
                    <a:lstStyle/>
                    <a:p>
                      <a:endParaRPr lang="en-US"/>
                    </a:p>
                  </a:txBody>
                  <a:tcPr marL="91436" marR="91436"/>
                </a:tc>
                <a:extLst>
                  <a:ext uri="{0D108BD9-81ED-4DB2-BD59-A6C34878D82A}">
                    <a16:rowId xmlns:a16="http://schemas.microsoft.com/office/drawing/2014/main" val="10008"/>
                  </a:ext>
                </a:extLst>
              </a:tr>
              <a:tr h="370840">
                <a:tc>
                  <a:txBody>
                    <a:bodyPr/>
                    <a:lstStyle/>
                    <a:p>
                      <a:endParaRPr lang="en-US"/>
                    </a:p>
                  </a:txBody>
                  <a:tcPr marL="91436" marR="91436"/>
                </a:tc>
                <a:tc>
                  <a:txBody>
                    <a:bodyPr/>
                    <a:lstStyle/>
                    <a:p>
                      <a:endParaRPr lang="en-US"/>
                    </a:p>
                  </a:txBody>
                  <a:tcPr marL="91436" marR="91436"/>
                </a:tc>
                <a:tc>
                  <a:txBody>
                    <a:bodyPr/>
                    <a:lstStyle/>
                    <a:p>
                      <a:endParaRPr lang="en-US"/>
                    </a:p>
                  </a:txBody>
                  <a:tcPr marL="91436" marR="91436"/>
                </a:tc>
                <a:tc>
                  <a:txBody>
                    <a:bodyPr/>
                    <a:lstStyle/>
                    <a:p>
                      <a:endParaRPr lang="en-US" dirty="0"/>
                    </a:p>
                  </a:txBody>
                  <a:tcPr marL="91436" marR="91436"/>
                </a:tc>
                <a:extLst>
                  <a:ext uri="{0D108BD9-81ED-4DB2-BD59-A6C34878D82A}">
                    <a16:rowId xmlns:a16="http://schemas.microsoft.com/office/drawing/2014/main" val="10009"/>
                  </a:ext>
                </a:extLst>
              </a:tr>
            </a:tbl>
          </a:graphicData>
        </a:graphic>
      </p:graphicFrame>
      <p:sp>
        <p:nvSpPr>
          <p:cNvPr id="54" name="TextBox 53">
            <a:extLst>
              <a:ext uri="{FF2B5EF4-FFF2-40B4-BE49-F238E27FC236}">
                <a16:creationId xmlns:a16="http://schemas.microsoft.com/office/drawing/2014/main" id="{570D0B41-8A12-4E68-9765-834613C3168F}"/>
              </a:ext>
            </a:extLst>
          </p:cNvPr>
          <p:cNvSpPr txBox="1"/>
          <p:nvPr/>
        </p:nvSpPr>
        <p:spPr>
          <a:xfrm>
            <a:off x="857250" y="5908675"/>
            <a:ext cx="1081088" cy="276225"/>
          </a:xfrm>
          <a:prstGeom prst="rect">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Protection</a:t>
            </a:r>
          </a:p>
        </p:txBody>
      </p:sp>
      <p:sp>
        <p:nvSpPr>
          <p:cNvPr id="55" name="TextBox 54">
            <a:extLst>
              <a:ext uri="{FF2B5EF4-FFF2-40B4-BE49-F238E27FC236}">
                <a16:creationId xmlns:a16="http://schemas.microsoft.com/office/drawing/2014/main" id="{C9EE64A3-2429-4508-AD8D-2C8AF5CCF314}"/>
              </a:ext>
            </a:extLst>
          </p:cNvPr>
          <p:cNvSpPr txBox="1"/>
          <p:nvPr/>
        </p:nvSpPr>
        <p:spPr>
          <a:xfrm>
            <a:off x="2130425" y="5908675"/>
            <a:ext cx="1081088" cy="276225"/>
          </a:xfrm>
          <a:prstGeom prst="rect">
            <a:avLst/>
          </a:prstGeom>
          <a:solidFill>
            <a:srgbClr val="3366FF"/>
          </a:solidFill>
          <a:ln>
            <a:solidFill>
              <a:srgbClr val="0000FF"/>
            </a:solidFill>
          </a:ln>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Pension</a:t>
            </a:r>
          </a:p>
        </p:txBody>
      </p:sp>
      <p:sp>
        <p:nvSpPr>
          <p:cNvPr id="57" name="TextBox 56">
            <a:extLst>
              <a:ext uri="{FF2B5EF4-FFF2-40B4-BE49-F238E27FC236}">
                <a16:creationId xmlns:a16="http://schemas.microsoft.com/office/drawing/2014/main" id="{B0AB4AC1-7D2D-43C7-93EA-BCB401FFC66E}"/>
              </a:ext>
            </a:extLst>
          </p:cNvPr>
          <p:cNvSpPr txBox="1"/>
          <p:nvPr/>
        </p:nvSpPr>
        <p:spPr>
          <a:xfrm>
            <a:off x="3405188" y="5908675"/>
            <a:ext cx="1046162" cy="276225"/>
          </a:xfrm>
          <a:prstGeom prst="rect">
            <a:avLst/>
          </a:prstGeom>
          <a:solidFill>
            <a:srgbClr val="FF6600"/>
          </a:solid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Savings</a:t>
            </a:r>
          </a:p>
        </p:txBody>
      </p:sp>
      <p:sp>
        <p:nvSpPr>
          <p:cNvPr id="58" name="TextBox 57">
            <a:extLst>
              <a:ext uri="{FF2B5EF4-FFF2-40B4-BE49-F238E27FC236}">
                <a16:creationId xmlns:a16="http://schemas.microsoft.com/office/drawing/2014/main" id="{CD1609AC-0072-41DD-A690-58E2684C42C7}"/>
              </a:ext>
            </a:extLst>
          </p:cNvPr>
          <p:cNvSpPr txBox="1"/>
          <p:nvPr/>
        </p:nvSpPr>
        <p:spPr>
          <a:xfrm>
            <a:off x="4643438" y="5908675"/>
            <a:ext cx="1081087" cy="276225"/>
          </a:xfrm>
          <a:prstGeom prst="rect">
            <a:avLst/>
          </a:prstGeom>
          <a:solidFill>
            <a:schemeClr val="accent2"/>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r>
              <a:rPr lang="en-US" sz="1200" b="1" i="1" dirty="0">
                <a:solidFill>
                  <a:schemeClr val="bg1"/>
                </a:solidFill>
                <a:latin typeface="Arial"/>
                <a:cs typeface="Arial"/>
              </a:rPr>
              <a:t>Investments</a:t>
            </a:r>
          </a:p>
        </p:txBody>
      </p:sp>
      <p:grpSp>
        <p:nvGrpSpPr>
          <p:cNvPr id="31808" name="Group 59">
            <a:extLst>
              <a:ext uri="{FF2B5EF4-FFF2-40B4-BE49-F238E27FC236}">
                <a16:creationId xmlns:a16="http://schemas.microsoft.com/office/drawing/2014/main" id="{B543A9BF-228A-4843-BC96-43593001ADBC}"/>
              </a:ext>
            </a:extLst>
          </p:cNvPr>
          <p:cNvGrpSpPr>
            <a:grpSpLocks/>
          </p:cNvGrpSpPr>
          <p:nvPr/>
        </p:nvGrpSpPr>
        <p:grpSpPr bwMode="auto">
          <a:xfrm>
            <a:off x="339725" y="2151063"/>
            <a:ext cx="373063" cy="3560762"/>
            <a:chOff x="3364352" y="1468601"/>
            <a:chExt cx="373352" cy="3560682"/>
          </a:xfrm>
        </p:grpSpPr>
        <p:sp>
          <p:nvSpPr>
            <p:cNvPr id="31815" name="TextBox 60">
              <a:extLst>
                <a:ext uri="{FF2B5EF4-FFF2-40B4-BE49-F238E27FC236}">
                  <a16:creationId xmlns:a16="http://schemas.microsoft.com/office/drawing/2014/main" id="{C9F54FEB-740B-4156-920F-A2481B2CF1D6}"/>
                </a:ext>
              </a:extLst>
            </p:cNvPr>
            <p:cNvSpPr txBox="1">
              <a:spLocks noChangeArrowheads="1"/>
            </p:cNvSpPr>
            <p:nvPr/>
          </p:nvSpPr>
          <p:spPr bwMode="auto">
            <a:xfrm>
              <a:off x="3371008" y="3301421"/>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50%</a:t>
              </a:r>
            </a:p>
          </p:txBody>
        </p:sp>
        <p:sp>
          <p:nvSpPr>
            <p:cNvPr id="31816" name="TextBox 61">
              <a:extLst>
                <a:ext uri="{FF2B5EF4-FFF2-40B4-BE49-F238E27FC236}">
                  <a16:creationId xmlns:a16="http://schemas.microsoft.com/office/drawing/2014/main" id="{5FBACA33-E0B6-4E13-9651-990AC5F56828}"/>
                </a:ext>
              </a:extLst>
            </p:cNvPr>
            <p:cNvSpPr txBox="1">
              <a:spLocks noChangeArrowheads="1"/>
            </p:cNvSpPr>
            <p:nvPr/>
          </p:nvSpPr>
          <p:spPr bwMode="auto">
            <a:xfrm>
              <a:off x="3371008" y="256829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70%</a:t>
              </a:r>
            </a:p>
          </p:txBody>
        </p:sp>
        <p:sp>
          <p:nvSpPr>
            <p:cNvPr id="31817" name="TextBox 62">
              <a:extLst>
                <a:ext uri="{FF2B5EF4-FFF2-40B4-BE49-F238E27FC236}">
                  <a16:creationId xmlns:a16="http://schemas.microsoft.com/office/drawing/2014/main" id="{9D3D5ABA-C3D2-41C4-90C8-E7FCD957FCAB}"/>
                </a:ext>
              </a:extLst>
            </p:cNvPr>
            <p:cNvSpPr txBox="1">
              <a:spLocks noChangeArrowheads="1"/>
            </p:cNvSpPr>
            <p:nvPr/>
          </p:nvSpPr>
          <p:spPr bwMode="auto">
            <a:xfrm>
              <a:off x="3371008" y="220172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80%</a:t>
              </a:r>
            </a:p>
          </p:txBody>
        </p:sp>
        <p:sp>
          <p:nvSpPr>
            <p:cNvPr id="31818" name="TextBox 63">
              <a:extLst>
                <a:ext uri="{FF2B5EF4-FFF2-40B4-BE49-F238E27FC236}">
                  <a16:creationId xmlns:a16="http://schemas.microsoft.com/office/drawing/2014/main" id="{FCB374B2-2E56-44A3-9653-00C8CE6293CA}"/>
                </a:ext>
              </a:extLst>
            </p:cNvPr>
            <p:cNvSpPr txBox="1">
              <a:spLocks noChangeArrowheads="1"/>
            </p:cNvSpPr>
            <p:nvPr/>
          </p:nvSpPr>
          <p:spPr bwMode="auto">
            <a:xfrm>
              <a:off x="3371008" y="183516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90%</a:t>
              </a:r>
            </a:p>
          </p:txBody>
        </p:sp>
        <p:sp>
          <p:nvSpPr>
            <p:cNvPr id="31819" name="TextBox 64">
              <a:extLst>
                <a:ext uri="{FF2B5EF4-FFF2-40B4-BE49-F238E27FC236}">
                  <a16:creationId xmlns:a16="http://schemas.microsoft.com/office/drawing/2014/main" id="{904B227F-FF35-4BD4-BBDC-01191272C96E}"/>
                </a:ext>
              </a:extLst>
            </p:cNvPr>
            <p:cNvSpPr txBox="1">
              <a:spLocks noChangeArrowheads="1"/>
            </p:cNvSpPr>
            <p:nvPr/>
          </p:nvSpPr>
          <p:spPr bwMode="auto">
            <a:xfrm>
              <a:off x="3364352" y="1468601"/>
              <a:ext cx="37335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100%</a:t>
              </a:r>
            </a:p>
          </p:txBody>
        </p:sp>
        <p:sp>
          <p:nvSpPr>
            <p:cNvPr id="31820" name="TextBox 75">
              <a:extLst>
                <a:ext uri="{FF2B5EF4-FFF2-40B4-BE49-F238E27FC236}">
                  <a16:creationId xmlns:a16="http://schemas.microsoft.com/office/drawing/2014/main" id="{F8A60126-6E58-4CE9-9786-77B5AA7287CA}"/>
                </a:ext>
              </a:extLst>
            </p:cNvPr>
            <p:cNvSpPr txBox="1">
              <a:spLocks noChangeArrowheads="1"/>
            </p:cNvSpPr>
            <p:nvPr/>
          </p:nvSpPr>
          <p:spPr bwMode="auto">
            <a:xfrm>
              <a:off x="3371008" y="3667985"/>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40%</a:t>
              </a:r>
            </a:p>
          </p:txBody>
        </p:sp>
        <p:sp>
          <p:nvSpPr>
            <p:cNvPr id="31821" name="TextBox 77">
              <a:extLst>
                <a:ext uri="{FF2B5EF4-FFF2-40B4-BE49-F238E27FC236}">
                  <a16:creationId xmlns:a16="http://schemas.microsoft.com/office/drawing/2014/main" id="{5D589E65-E222-453A-9A15-9AD8E693A19F}"/>
                </a:ext>
              </a:extLst>
            </p:cNvPr>
            <p:cNvSpPr txBox="1">
              <a:spLocks noChangeArrowheads="1"/>
            </p:cNvSpPr>
            <p:nvPr/>
          </p:nvSpPr>
          <p:spPr bwMode="auto">
            <a:xfrm>
              <a:off x="3371008" y="4034549"/>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30%</a:t>
              </a:r>
            </a:p>
          </p:txBody>
        </p:sp>
        <p:sp>
          <p:nvSpPr>
            <p:cNvPr id="31822" name="TextBox 79">
              <a:extLst>
                <a:ext uri="{FF2B5EF4-FFF2-40B4-BE49-F238E27FC236}">
                  <a16:creationId xmlns:a16="http://schemas.microsoft.com/office/drawing/2014/main" id="{1938F033-4CDC-4D0C-B09B-0C83ACDFE12A}"/>
                </a:ext>
              </a:extLst>
            </p:cNvPr>
            <p:cNvSpPr txBox="1">
              <a:spLocks noChangeArrowheads="1"/>
            </p:cNvSpPr>
            <p:nvPr/>
          </p:nvSpPr>
          <p:spPr bwMode="auto">
            <a:xfrm>
              <a:off x="3371008" y="2934857"/>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60%</a:t>
              </a:r>
            </a:p>
          </p:txBody>
        </p:sp>
        <p:sp>
          <p:nvSpPr>
            <p:cNvPr id="31823" name="TextBox 81">
              <a:extLst>
                <a:ext uri="{FF2B5EF4-FFF2-40B4-BE49-F238E27FC236}">
                  <a16:creationId xmlns:a16="http://schemas.microsoft.com/office/drawing/2014/main" id="{658EECA2-6AF0-4130-B6E0-29B4C89FCC13}"/>
                </a:ext>
              </a:extLst>
            </p:cNvPr>
            <p:cNvSpPr txBox="1">
              <a:spLocks noChangeArrowheads="1"/>
            </p:cNvSpPr>
            <p:nvPr/>
          </p:nvSpPr>
          <p:spPr bwMode="auto">
            <a:xfrm>
              <a:off x="3371008" y="440111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20%</a:t>
              </a:r>
            </a:p>
          </p:txBody>
        </p:sp>
        <p:sp>
          <p:nvSpPr>
            <p:cNvPr id="31824" name="TextBox 83">
              <a:extLst>
                <a:ext uri="{FF2B5EF4-FFF2-40B4-BE49-F238E27FC236}">
                  <a16:creationId xmlns:a16="http://schemas.microsoft.com/office/drawing/2014/main" id="{39ECDAC0-6AF6-4007-8616-001E262906F8}"/>
                </a:ext>
              </a:extLst>
            </p:cNvPr>
            <p:cNvSpPr txBox="1">
              <a:spLocks noChangeArrowheads="1"/>
            </p:cNvSpPr>
            <p:nvPr/>
          </p:nvSpPr>
          <p:spPr bwMode="auto">
            <a:xfrm>
              <a:off x="3371008" y="4767673"/>
              <a:ext cx="36004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panose="020B0604020202020204" pitchFamily="34" charset="0"/>
                  <a:cs typeface="Arial" panose="020B0604020202020204" pitchFamily="34" charset="0"/>
                </a:rPr>
                <a:t>10%</a:t>
              </a:r>
            </a:p>
          </p:txBody>
        </p:sp>
      </p:grpSp>
      <p:pic>
        <p:nvPicPr>
          <p:cNvPr id="2" name="Picture 1">
            <a:extLst>
              <a:ext uri="{FF2B5EF4-FFF2-40B4-BE49-F238E27FC236}">
                <a16:creationId xmlns:a16="http://schemas.microsoft.com/office/drawing/2014/main" id="{BA7266A0-4A92-453B-A077-8DC1902724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1613" y="341947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Oval 65">
            <a:extLst>
              <a:ext uri="{FF2B5EF4-FFF2-40B4-BE49-F238E27FC236}">
                <a16:creationId xmlns:a16="http://schemas.microsoft.com/office/drawing/2014/main" id="{2F1E4B7B-8829-4609-BFEB-67BFAD40DB15}"/>
              </a:ext>
            </a:extLst>
          </p:cNvPr>
          <p:cNvSpPr/>
          <p:nvPr/>
        </p:nvSpPr>
        <p:spPr>
          <a:xfrm>
            <a:off x="1258888" y="5078413"/>
            <a:ext cx="325437" cy="325437"/>
          </a:xfrm>
          <a:prstGeom prst="ellipse">
            <a:avLst/>
          </a:prstGeom>
          <a:solidFill>
            <a:srgbClr val="008000"/>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67" name="Oval 66">
            <a:extLst>
              <a:ext uri="{FF2B5EF4-FFF2-40B4-BE49-F238E27FC236}">
                <a16:creationId xmlns:a16="http://schemas.microsoft.com/office/drawing/2014/main" id="{586AC84B-E281-4CDA-BD78-A83B36F58E83}"/>
              </a:ext>
            </a:extLst>
          </p:cNvPr>
          <p:cNvSpPr/>
          <p:nvPr/>
        </p:nvSpPr>
        <p:spPr>
          <a:xfrm>
            <a:off x="3765550" y="4325938"/>
            <a:ext cx="323850" cy="323850"/>
          </a:xfrm>
          <a:prstGeom prst="ellipse">
            <a:avLst/>
          </a:prstGeom>
          <a:solidFill>
            <a:srgbClr val="FF6600"/>
          </a:solidFill>
          <a:ln>
            <a:solidFill>
              <a:schemeClr val="accent6">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68" name="Oval 67">
            <a:extLst>
              <a:ext uri="{FF2B5EF4-FFF2-40B4-BE49-F238E27FC236}">
                <a16:creationId xmlns:a16="http://schemas.microsoft.com/office/drawing/2014/main" id="{6A63CF71-CAC5-4501-B9D3-C40D4CD12563}"/>
              </a:ext>
            </a:extLst>
          </p:cNvPr>
          <p:cNvSpPr/>
          <p:nvPr/>
        </p:nvSpPr>
        <p:spPr>
          <a:xfrm>
            <a:off x="2527300" y="5437188"/>
            <a:ext cx="323850" cy="323850"/>
          </a:xfrm>
          <a:prstGeom prst="ellipse">
            <a:avLst/>
          </a:prstGeom>
          <a:solidFill>
            <a:srgbClr val="3366FF"/>
          </a:solidFill>
          <a:ln>
            <a:solidFill>
              <a:srgbClr val="0000FF"/>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sp>
        <p:nvSpPr>
          <p:cNvPr id="72" name="Oval 71">
            <a:extLst>
              <a:ext uri="{FF2B5EF4-FFF2-40B4-BE49-F238E27FC236}">
                <a16:creationId xmlns:a16="http://schemas.microsoft.com/office/drawing/2014/main" id="{F9BF94E6-BDD8-41FF-B336-1DA8C90D484F}"/>
              </a:ext>
            </a:extLst>
          </p:cNvPr>
          <p:cNvSpPr/>
          <p:nvPr/>
        </p:nvSpPr>
        <p:spPr>
          <a:xfrm>
            <a:off x="5035550" y="4713288"/>
            <a:ext cx="323850" cy="323850"/>
          </a:xfrm>
          <a:prstGeom prst="ellipse">
            <a:avLst/>
          </a:prstGeom>
          <a:solidFill>
            <a:srgbClr val="FF0000"/>
          </a:solidFill>
          <a:ln>
            <a:solidFill>
              <a:schemeClr val="accent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lgn="ctr" eaLnBrk="1" fontAlgn="auto" hangingPunct="1">
              <a:spcBef>
                <a:spcPts val="0"/>
              </a:spcBef>
              <a:spcAft>
                <a:spcPts val="0"/>
              </a:spcAft>
              <a:defRPr/>
            </a:pPr>
            <a:endParaRPr lang="en-US" sz="1200" b="1" i="1">
              <a:solidFill>
                <a:schemeClr val="bg1"/>
              </a:solidFill>
              <a:latin typeface="Arial"/>
              <a:cs typeface="Arial"/>
            </a:endParaRPr>
          </a:p>
        </p:txBody>
      </p:sp>
      <p:pic>
        <p:nvPicPr>
          <p:cNvPr id="31814" name="Picture 2">
            <a:extLst>
              <a:ext uri="{FF2B5EF4-FFF2-40B4-BE49-F238E27FC236}">
                <a16:creationId xmlns:a16="http://schemas.microsoft.com/office/drawing/2014/main" id="{7F36B9B9-06D8-4174-9D9F-E91ABAA1FD8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79388"/>
            <a:ext cx="21590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66"/>
                                        </p:tgtEl>
                                        <p:attrNameLst>
                                          <p:attrName>style.visibility</p:attrName>
                                        </p:attrNameLst>
                                      </p:cBhvr>
                                      <p:to>
                                        <p:strVal val="visible"/>
                                      </p:to>
                                    </p:set>
                                    <p:anim calcmode="lin" valueType="num">
                                      <p:cBhvr additive="base">
                                        <p:cTn id="13" dur="1000" fill="hold"/>
                                        <p:tgtEl>
                                          <p:spTgt spid="66"/>
                                        </p:tgtEl>
                                        <p:attrNameLst>
                                          <p:attrName>ppt_x</p:attrName>
                                        </p:attrNameLst>
                                      </p:cBhvr>
                                      <p:tavLst>
                                        <p:tav tm="0">
                                          <p:val>
                                            <p:strVal val="#ppt_x"/>
                                          </p:val>
                                        </p:tav>
                                        <p:tav tm="100000">
                                          <p:val>
                                            <p:strVal val="#ppt_x"/>
                                          </p:val>
                                        </p:tav>
                                      </p:tavLst>
                                    </p:anim>
                                    <p:anim calcmode="lin" valueType="num">
                                      <p:cBhvr additive="base">
                                        <p:cTn id="14" dur="1000" fill="hold"/>
                                        <p:tgtEl>
                                          <p:spTgt spid="66"/>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68"/>
                                        </p:tgtEl>
                                        <p:attrNameLst>
                                          <p:attrName>style.visibility</p:attrName>
                                        </p:attrNameLst>
                                      </p:cBhvr>
                                      <p:to>
                                        <p:strVal val="visible"/>
                                      </p:to>
                                    </p:set>
                                    <p:anim calcmode="lin" valueType="num">
                                      <p:cBhvr additive="base">
                                        <p:cTn id="17" dur="1000" fill="hold"/>
                                        <p:tgtEl>
                                          <p:spTgt spid="68"/>
                                        </p:tgtEl>
                                        <p:attrNameLst>
                                          <p:attrName>ppt_x</p:attrName>
                                        </p:attrNameLst>
                                      </p:cBhvr>
                                      <p:tavLst>
                                        <p:tav tm="0">
                                          <p:val>
                                            <p:strVal val="#ppt_x"/>
                                          </p:val>
                                        </p:tav>
                                        <p:tav tm="100000">
                                          <p:val>
                                            <p:strVal val="#ppt_x"/>
                                          </p:val>
                                        </p:tav>
                                      </p:tavLst>
                                    </p:anim>
                                    <p:anim calcmode="lin" valueType="num">
                                      <p:cBhvr additive="base">
                                        <p:cTn id="18" dur="1000" fill="hold"/>
                                        <p:tgtEl>
                                          <p:spTgt spid="68"/>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childTnLst>
                                    <p:set>
                                      <p:cBhvr>
                                        <p:cTn id="20" dur="1" fill="hold">
                                          <p:stCondLst>
                                            <p:cond delay="0"/>
                                          </p:stCondLst>
                                        </p:cTn>
                                        <p:tgtEl>
                                          <p:spTgt spid="67"/>
                                        </p:tgtEl>
                                        <p:attrNameLst>
                                          <p:attrName>style.visibility</p:attrName>
                                        </p:attrNameLst>
                                      </p:cBhvr>
                                      <p:to>
                                        <p:strVal val="visible"/>
                                      </p:to>
                                    </p:set>
                                    <p:anim calcmode="lin" valueType="num">
                                      <p:cBhvr additive="base">
                                        <p:cTn id="21" dur="1000" fill="hold"/>
                                        <p:tgtEl>
                                          <p:spTgt spid="67"/>
                                        </p:tgtEl>
                                        <p:attrNameLst>
                                          <p:attrName>ppt_x</p:attrName>
                                        </p:attrNameLst>
                                      </p:cBhvr>
                                      <p:tavLst>
                                        <p:tav tm="0">
                                          <p:val>
                                            <p:strVal val="#ppt_x"/>
                                          </p:val>
                                        </p:tav>
                                        <p:tav tm="100000">
                                          <p:val>
                                            <p:strVal val="#ppt_x"/>
                                          </p:val>
                                        </p:tav>
                                      </p:tavLst>
                                    </p:anim>
                                    <p:anim calcmode="lin" valueType="num">
                                      <p:cBhvr additive="base">
                                        <p:cTn id="22" dur="1000" fill="hold"/>
                                        <p:tgtEl>
                                          <p:spTgt spid="67"/>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1000" fill="hold"/>
                                        <p:tgtEl>
                                          <p:spTgt spid="72"/>
                                        </p:tgtEl>
                                        <p:attrNameLst>
                                          <p:attrName>ppt_x</p:attrName>
                                        </p:attrNameLst>
                                      </p:cBhvr>
                                      <p:tavLst>
                                        <p:tav tm="0">
                                          <p:val>
                                            <p:strVal val="#ppt_x"/>
                                          </p:val>
                                        </p:tav>
                                        <p:tav tm="100000">
                                          <p:val>
                                            <p:strVal val="#ppt_x"/>
                                          </p:val>
                                        </p:tav>
                                      </p:tavLst>
                                    </p:anim>
                                    <p:anim calcmode="lin" valueType="num">
                                      <p:cBhvr additive="base">
                                        <p:cTn id="26" dur="1000" fill="hold"/>
                                        <p:tgtEl>
                                          <p:spTgt spid="7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7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1784</Words>
  <Application>Microsoft Office PowerPoint</Application>
  <PresentationFormat>On-screen Show (4:3)</PresentationFormat>
  <Paragraphs>299</Paragraphs>
  <Slides>20</Slides>
  <Notes>19</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Financial Planning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Tsounias</dc:creator>
  <cp:lastModifiedBy>George Tsounias</cp:lastModifiedBy>
  <cp:revision>1</cp:revision>
  <dcterms:created xsi:type="dcterms:W3CDTF">2019-09-09T09:10:07Z</dcterms:created>
  <dcterms:modified xsi:type="dcterms:W3CDTF">2019-09-09T09:11:18Z</dcterms:modified>
</cp:coreProperties>
</file>