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5" r:id="rId1"/>
  </p:sldMasterIdLst>
  <p:notesMasterIdLst>
    <p:notesMasterId r:id="rId53"/>
  </p:notesMasterIdLst>
  <p:handoutMasterIdLst>
    <p:handoutMasterId r:id="rId54"/>
  </p:handoutMasterIdLst>
  <p:sldIdLst>
    <p:sldId id="287" r:id="rId2"/>
    <p:sldId id="288" r:id="rId3"/>
    <p:sldId id="311" r:id="rId4"/>
    <p:sldId id="315" r:id="rId5"/>
    <p:sldId id="292" r:id="rId6"/>
    <p:sldId id="297" r:id="rId7"/>
    <p:sldId id="347" r:id="rId8"/>
    <p:sldId id="298" r:id="rId9"/>
    <p:sldId id="349" r:id="rId10"/>
    <p:sldId id="350" r:id="rId11"/>
    <p:sldId id="299" r:id="rId12"/>
    <p:sldId id="300" r:id="rId13"/>
    <p:sldId id="291" r:id="rId14"/>
    <p:sldId id="293" r:id="rId15"/>
    <p:sldId id="294" r:id="rId16"/>
    <p:sldId id="295" r:id="rId17"/>
    <p:sldId id="301" r:id="rId18"/>
    <p:sldId id="306" r:id="rId19"/>
    <p:sldId id="346" r:id="rId20"/>
    <p:sldId id="325" r:id="rId21"/>
    <p:sldId id="326" r:id="rId22"/>
    <p:sldId id="327" r:id="rId23"/>
    <p:sldId id="337" r:id="rId24"/>
    <p:sldId id="296" r:id="rId25"/>
    <p:sldId id="332" r:id="rId26"/>
    <p:sldId id="333" r:id="rId27"/>
    <p:sldId id="329" r:id="rId28"/>
    <p:sldId id="331" r:id="rId29"/>
    <p:sldId id="338" r:id="rId30"/>
    <p:sldId id="334" r:id="rId31"/>
    <p:sldId id="335" r:id="rId32"/>
    <p:sldId id="330" r:id="rId33"/>
    <p:sldId id="336" r:id="rId34"/>
    <p:sldId id="339" r:id="rId35"/>
    <p:sldId id="341" r:id="rId36"/>
    <p:sldId id="302" r:id="rId37"/>
    <p:sldId id="318" r:id="rId38"/>
    <p:sldId id="320" r:id="rId39"/>
    <p:sldId id="319" r:id="rId40"/>
    <p:sldId id="323" r:id="rId41"/>
    <p:sldId id="316" r:id="rId42"/>
    <p:sldId id="322" r:id="rId43"/>
    <p:sldId id="321" r:id="rId44"/>
    <p:sldId id="342" r:id="rId45"/>
    <p:sldId id="343" r:id="rId46"/>
    <p:sldId id="340" r:id="rId47"/>
    <p:sldId id="308" r:id="rId48"/>
    <p:sldId id="309" r:id="rId49"/>
    <p:sldId id="305" r:id="rId50"/>
    <p:sldId id="303" r:id="rId51"/>
    <p:sldId id="345" r:id="rId52"/>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2">
          <p15:clr>
            <a:srgbClr val="A4A3A4"/>
          </p15:clr>
        </p15:guide>
        <p15:guide id="2" orient="horz" pos="3876">
          <p15:clr>
            <a:srgbClr val="A4A3A4"/>
          </p15:clr>
        </p15:guide>
        <p15:guide id="3" orient="horz" pos="4319">
          <p15:clr>
            <a:srgbClr val="A4A3A4"/>
          </p15:clr>
        </p15:guide>
        <p15:guide id="4" pos="3362">
          <p15:clr>
            <a:srgbClr val="A4A3A4"/>
          </p15:clr>
        </p15:guide>
        <p15:guide id="5" pos="5420">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6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ADFE2"/>
    <a:srgbClr val="111409"/>
    <a:srgbClr val="2F1B48"/>
    <a:srgbClr val="332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85" autoAdjust="0"/>
    <p:restoredTop sz="75143" autoAdjust="0"/>
  </p:normalViewPr>
  <p:slideViewPr>
    <p:cSldViewPr snapToGrid="0" snapToObjects="1" showGuides="1">
      <p:cViewPr varScale="1">
        <p:scale>
          <a:sx n="47" d="100"/>
          <a:sy n="47" d="100"/>
        </p:scale>
        <p:origin x="2068" y="40"/>
      </p:cViewPr>
      <p:guideLst>
        <p:guide orient="horz" pos="3812"/>
        <p:guide orient="horz" pos="3876"/>
        <p:guide orient="horz" pos="4319"/>
        <p:guide pos="3362"/>
        <p:guide pos="5420"/>
      </p:guideLst>
    </p:cSldViewPr>
  </p:slideViewPr>
  <p:outlineViewPr>
    <p:cViewPr>
      <p:scale>
        <a:sx n="33" d="100"/>
        <a:sy n="33" d="100"/>
      </p:scale>
      <p:origin x="0" y="0"/>
    </p:cViewPr>
  </p:outlineViewPr>
  <p:notesTextViewPr>
    <p:cViewPr>
      <p:scale>
        <a:sx n="100" d="100"/>
        <a:sy n="100" d="100"/>
      </p:scale>
      <p:origin x="0" y="-828"/>
    </p:cViewPr>
  </p:notesTextViewPr>
  <p:sorterViewPr>
    <p:cViewPr>
      <p:scale>
        <a:sx n="66" d="100"/>
        <a:sy n="66" d="100"/>
      </p:scale>
      <p:origin x="0" y="0"/>
    </p:cViewPr>
  </p:sorterViewPr>
  <p:notesViewPr>
    <p:cSldViewPr snapToGrid="0" snapToObjects="1">
      <p:cViewPr>
        <p:scale>
          <a:sx n="70" d="100"/>
          <a:sy n="70" d="100"/>
        </p:scale>
        <p:origin x="2284" y="-740"/>
      </p:cViewPr>
      <p:guideLst>
        <p:guide orient="horz" pos="3155"/>
        <p:guide pos="216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Clients:Client%20Projects:CII:CII%202011:CII%20Policy%20&amp;%20Public%20Affairs:CII_5819%20P&amp;PA%20Documents%20Restyle:CII_5819%20Images:PPA%20Master%20Example%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897:Users:adelehumphries:Library:Application%20Support:Microsoft:Office:User%20Templates:My%20Templates:PPA%20Master%20Example%20charts.xlt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897:Users:adelehumphries:Library:Application%20Support:Microsoft:Office:User%20Templates:My%20Templates:PPA%20Master%20Example%20charts.xlt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Sheet1!$G$2</c:f>
              <c:strCache>
                <c:ptCount val="1"/>
                <c:pt idx="0">
                  <c:v>Percentage</c:v>
                </c:pt>
              </c:strCache>
            </c:strRef>
          </c:tx>
          <c:spPr>
            <a:effectLst/>
          </c:spPr>
          <c:explosion val="19"/>
          <c:dPt>
            <c:idx val="0"/>
            <c:bubble3D val="0"/>
            <c:spPr>
              <a:solidFill>
                <a:srgbClr val="332A86"/>
              </a:solidFill>
              <a:effectLst/>
            </c:spPr>
            <c:extLst>
              <c:ext xmlns:c16="http://schemas.microsoft.com/office/drawing/2014/chart" uri="{C3380CC4-5D6E-409C-BE32-E72D297353CC}">
                <c16:uniqueId val="{00000000-6B19-4B3D-865B-89AB9CFF3484}"/>
              </c:ext>
            </c:extLst>
          </c:dPt>
          <c:dPt>
            <c:idx val="1"/>
            <c:bubble3D val="0"/>
            <c:spPr>
              <a:solidFill>
                <a:srgbClr val="CC99FF"/>
              </a:solidFill>
              <a:effectLst/>
            </c:spPr>
            <c:extLst>
              <c:ext xmlns:c16="http://schemas.microsoft.com/office/drawing/2014/chart" uri="{C3380CC4-5D6E-409C-BE32-E72D297353CC}">
                <c16:uniqueId val="{00000001-6B19-4B3D-865B-89AB9CFF3484}"/>
              </c:ext>
            </c:extLst>
          </c:dPt>
          <c:dPt>
            <c:idx val="2"/>
            <c:bubble3D val="0"/>
            <c:spPr>
              <a:solidFill>
                <a:srgbClr val="FFCC00"/>
              </a:solidFill>
              <a:effectLst/>
            </c:spPr>
            <c:extLst>
              <c:ext xmlns:c16="http://schemas.microsoft.com/office/drawing/2014/chart" uri="{C3380CC4-5D6E-409C-BE32-E72D297353CC}">
                <c16:uniqueId val="{00000002-6B19-4B3D-865B-89AB9CFF3484}"/>
              </c:ext>
            </c:extLst>
          </c:dPt>
          <c:dPt>
            <c:idx val="3"/>
            <c:bubble3D val="0"/>
            <c:spPr>
              <a:solidFill>
                <a:srgbClr val="808080"/>
              </a:solidFill>
              <a:effectLst/>
            </c:spPr>
            <c:extLst>
              <c:ext xmlns:c16="http://schemas.microsoft.com/office/drawing/2014/chart" uri="{C3380CC4-5D6E-409C-BE32-E72D297353CC}">
                <c16:uniqueId val="{00000003-6B19-4B3D-865B-89AB9CFF3484}"/>
              </c:ext>
            </c:extLst>
          </c:dPt>
          <c:dLbls>
            <c:dLbl>
              <c:idx val="0"/>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B19-4B3D-865B-89AB9CFF3484}"/>
                </c:ext>
              </c:extLst>
            </c:dLbl>
            <c:dLbl>
              <c:idx val="1"/>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B19-4B3D-865B-89AB9CFF3484}"/>
                </c:ext>
              </c:extLst>
            </c:dLbl>
            <c:dLbl>
              <c:idx val="2"/>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B19-4B3D-865B-89AB9CFF3484}"/>
                </c:ext>
              </c:extLst>
            </c:dLbl>
            <c:dLbl>
              <c:idx val="3"/>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B19-4B3D-865B-89AB9CFF348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Sheet1!$H$1:$K$1</c:f>
              <c:strCache>
                <c:ptCount val="4"/>
                <c:pt idx="0">
                  <c:v>Legend 1</c:v>
                </c:pt>
                <c:pt idx="1">
                  <c:v>Legend 2</c:v>
                </c:pt>
                <c:pt idx="2">
                  <c:v>Legend 3</c:v>
                </c:pt>
                <c:pt idx="3">
                  <c:v>Legend 4</c:v>
                </c:pt>
              </c:strCache>
            </c:strRef>
          </c:cat>
          <c:val>
            <c:numRef>
              <c:f>Sheet1!$H$2:$K$2</c:f>
              <c:numCache>
                <c:formatCode>General</c:formatCode>
                <c:ptCount val="4"/>
                <c:pt idx="0">
                  <c:v>27</c:v>
                </c:pt>
                <c:pt idx="1">
                  <c:v>58</c:v>
                </c:pt>
                <c:pt idx="2">
                  <c:v>10</c:v>
                </c:pt>
                <c:pt idx="3">
                  <c:v>5</c:v>
                </c:pt>
              </c:numCache>
            </c:numRef>
          </c:val>
          <c:extLst>
            <c:ext xmlns:c16="http://schemas.microsoft.com/office/drawing/2014/chart" uri="{C3380CC4-5D6E-409C-BE32-E72D297353CC}">
              <c16:uniqueId val="{00000004-6B19-4B3D-865B-89AB9CFF3484}"/>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200"/>
          </a:pPr>
          <a:endParaRPr lang="en-US"/>
        </a:p>
      </c:txPr>
    </c:legend>
    <c:plotVisOnly val="1"/>
    <c:dispBlanksAs val="zero"/>
    <c:showDLblsOverMax val="0"/>
  </c:chart>
  <c:spPr>
    <a:noFill/>
    <a:ln>
      <a:noFill/>
    </a:ln>
  </c:spPr>
  <c:txPr>
    <a:bodyPr/>
    <a:lstStyle/>
    <a:p>
      <a:pPr>
        <a:defRPr>
          <a:latin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Legend 1</c:v>
                </c:pt>
              </c:strCache>
            </c:strRef>
          </c:tx>
          <c:spPr>
            <a:solidFill>
              <a:srgbClr val="FFCC00"/>
            </a:solidFill>
          </c:spPr>
          <c:invertIfNegative val="0"/>
          <c:cat>
            <c:strRef>
              <c:f>Sheet1!$A$2:$A$4</c:f>
              <c:strCache>
                <c:ptCount val="3"/>
                <c:pt idx="0">
                  <c:v>Column one</c:v>
                </c:pt>
                <c:pt idx="1">
                  <c:v>Column two</c:v>
                </c:pt>
                <c:pt idx="2">
                  <c:v>Column three</c:v>
                </c:pt>
              </c:strCache>
            </c:strRef>
          </c:cat>
          <c:val>
            <c:numRef>
              <c:f>Sheet1!$B$2:$B$4</c:f>
              <c:numCache>
                <c:formatCode>General</c:formatCode>
                <c:ptCount val="3"/>
                <c:pt idx="0">
                  <c:v>0.12000000000000002</c:v>
                </c:pt>
                <c:pt idx="1">
                  <c:v>0.59</c:v>
                </c:pt>
                <c:pt idx="2">
                  <c:v>7.0000000000000021E-2</c:v>
                </c:pt>
              </c:numCache>
            </c:numRef>
          </c:val>
          <c:extLst>
            <c:ext xmlns:c16="http://schemas.microsoft.com/office/drawing/2014/chart" uri="{C3380CC4-5D6E-409C-BE32-E72D297353CC}">
              <c16:uniqueId val="{00000000-F253-4B53-8505-15DD6DAA164F}"/>
            </c:ext>
          </c:extLst>
        </c:ser>
        <c:ser>
          <c:idx val="1"/>
          <c:order val="1"/>
          <c:tx>
            <c:strRef>
              <c:f>Sheet1!$C$1</c:f>
              <c:strCache>
                <c:ptCount val="1"/>
                <c:pt idx="0">
                  <c:v>Legend 2</c:v>
                </c:pt>
              </c:strCache>
            </c:strRef>
          </c:tx>
          <c:spPr>
            <a:solidFill>
              <a:srgbClr val="332A86"/>
            </a:solidFill>
          </c:spPr>
          <c:invertIfNegative val="0"/>
          <c:cat>
            <c:strRef>
              <c:f>Sheet1!$A$2:$A$4</c:f>
              <c:strCache>
                <c:ptCount val="3"/>
                <c:pt idx="0">
                  <c:v>Column one</c:v>
                </c:pt>
                <c:pt idx="1">
                  <c:v>Column two</c:v>
                </c:pt>
                <c:pt idx="2">
                  <c:v>Column three</c:v>
                </c:pt>
              </c:strCache>
            </c:strRef>
          </c:cat>
          <c:val>
            <c:numRef>
              <c:f>Sheet1!$C$2:$C$4</c:f>
              <c:numCache>
                <c:formatCode>General</c:formatCode>
                <c:ptCount val="3"/>
                <c:pt idx="0">
                  <c:v>0.14000000000000001</c:v>
                </c:pt>
                <c:pt idx="1">
                  <c:v>0.62000000000000788</c:v>
                </c:pt>
                <c:pt idx="2">
                  <c:v>6.0000000000000032E-2</c:v>
                </c:pt>
              </c:numCache>
            </c:numRef>
          </c:val>
          <c:extLst>
            <c:ext xmlns:c16="http://schemas.microsoft.com/office/drawing/2014/chart" uri="{C3380CC4-5D6E-409C-BE32-E72D297353CC}">
              <c16:uniqueId val="{00000001-F253-4B53-8505-15DD6DAA164F}"/>
            </c:ext>
          </c:extLst>
        </c:ser>
        <c:ser>
          <c:idx val="2"/>
          <c:order val="2"/>
          <c:tx>
            <c:strRef>
              <c:f>Sheet1!$D$1</c:f>
              <c:strCache>
                <c:ptCount val="1"/>
                <c:pt idx="0">
                  <c:v>Legend 3</c:v>
                </c:pt>
              </c:strCache>
            </c:strRef>
          </c:tx>
          <c:spPr>
            <a:solidFill>
              <a:srgbClr val="808080"/>
            </a:solidFill>
          </c:spPr>
          <c:invertIfNegative val="0"/>
          <c:cat>
            <c:strRef>
              <c:f>Sheet1!$A$2:$A$4</c:f>
              <c:strCache>
                <c:ptCount val="3"/>
                <c:pt idx="0">
                  <c:v>Column one</c:v>
                </c:pt>
                <c:pt idx="1">
                  <c:v>Column two</c:v>
                </c:pt>
                <c:pt idx="2">
                  <c:v>Column three</c:v>
                </c:pt>
              </c:strCache>
            </c:strRef>
          </c:cat>
          <c:val>
            <c:numRef>
              <c:f>Sheet1!$D$2:$D$4</c:f>
              <c:numCache>
                <c:formatCode>General</c:formatCode>
                <c:ptCount val="3"/>
                <c:pt idx="0">
                  <c:v>9.0000000000000024E-2</c:v>
                </c:pt>
                <c:pt idx="1">
                  <c:v>0.59</c:v>
                </c:pt>
                <c:pt idx="2">
                  <c:v>6.0000000000000032E-2</c:v>
                </c:pt>
              </c:numCache>
            </c:numRef>
          </c:val>
          <c:extLst>
            <c:ext xmlns:c16="http://schemas.microsoft.com/office/drawing/2014/chart" uri="{C3380CC4-5D6E-409C-BE32-E72D297353CC}">
              <c16:uniqueId val="{00000002-F253-4B53-8505-15DD6DAA164F}"/>
            </c:ext>
          </c:extLst>
        </c:ser>
        <c:ser>
          <c:idx val="3"/>
          <c:order val="3"/>
          <c:tx>
            <c:strRef>
              <c:f>Sheet1!$E$1</c:f>
              <c:strCache>
                <c:ptCount val="1"/>
                <c:pt idx="0">
                  <c:v>Legend 4</c:v>
                </c:pt>
              </c:strCache>
            </c:strRef>
          </c:tx>
          <c:spPr>
            <a:solidFill>
              <a:srgbClr val="CC99FF"/>
            </a:solidFill>
          </c:spPr>
          <c:invertIfNegative val="0"/>
          <c:cat>
            <c:strRef>
              <c:f>Sheet1!$A$2:$A$4</c:f>
              <c:strCache>
                <c:ptCount val="3"/>
                <c:pt idx="0">
                  <c:v>Column one</c:v>
                </c:pt>
                <c:pt idx="1">
                  <c:v>Column two</c:v>
                </c:pt>
                <c:pt idx="2">
                  <c:v>Column three</c:v>
                </c:pt>
              </c:strCache>
            </c:strRef>
          </c:cat>
          <c:val>
            <c:numRef>
              <c:f>Sheet1!$E$2:$E$4</c:f>
              <c:numCache>
                <c:formatCode>General</c:formatCode>
                <c:ptCount val="3"/>
                <c:pt idx="0">
                  <c:v>0.12000000000000002</c:v>
                </c:pt>
                <c:pt idx="1">
                  <c:v>0.60000000000000064</c:v>
                </c:pt>
                <c:pt idx="2">
                  <c:v>0.4</c:v>
                </c:pt>
              </c:numCache>
            </c:numRef>
          </c:val>
          <c:extLst>
            <c:ext xmlns:c16="http://schemas.microsoft.com/office/drawing/2014/chart" uri="{C3380CC4-5D6E-409C-BE32-E72D297353CC}">
              <c16:uniqueId val="{00000003-F253-4B53-8505-15DD6DAA164F}"/>
            </c:ext>
          </c:extLst>
        </c:ser>
        <c:ser>
          <c:idx val="4"/>
          <c:order val="4"/>
          <c:tx>
            <c:strRef>
              <c:f>Sheet1!$F$1</c:f>
              <c:strCache>
                <c:ptCount val="1"/>
                <c:pt idx="0">
                  <c:v>Legend 4</c:v>
                </c:pt>
              </c:strCache>
            </c:strRef>
          </c:tx>
          <c:spPr>
            <a:solidFill>
              <a:srgbClr val="C0C0C0"/>
            </a:solidFill>
          </c:spPr>
          <c:invertIfNegative val="0"/>
          <c:cat>
            <c:strRef>
              <c:f>Sheet1!$A$2:$A$4</c:f>
              <c:strCache>
                <c:ptCount val="3"/>
                <c:pt idx="0">
                  <c:v>Column one</c:v>
                </c:pt>
                <c:pt idx="1">
                  <c:v>Column two</c:v>
                </c:pt>
                <c:pt idx="2">
                  <c:v>Column three</c:v>
                </c:pt>
              </c:strCache>
            </c:strRef>
          </c:cat>
          <c:val>
            <c:numRef>
              <c:f>Sheet1!$F$2:$F$4</c:f>
              <c:numCache>
                <c:formatCode>General</c:formatCode>
                <c:ptCount val="3"/>
                <c:pt idx="0">
                  <c:v>0.4</c:v>
                </c:pt>
                <c:pt idx="1">
                  <c:v>0.2</c:v>
                </c:pt>
                <c:pt idx="2">
                  <c:v>0.5</c:v>
                </c:pt>
              </c:numCache>
            </c:numRef>
          </c:val>
          <c:extLst>
            <c:ext xmlns:c16="http://schemas.microsoft.com/office/drawing/2014/chart" uri="{C3380CC4-5D6E-409C-BE32-E72D297353CC}">
              <c16:uniqueId val="{00000004-F253-4B53-8505-15DD6DAA164F}"/>
            </c:ext>
          </c:extLst>
        </c:ser>
        <c:dLbls>
          <c:showLegendKey val="0"/>
          <c:showVal val="0"/>
          <c:showCatName val="0"/>
          <c:showSerName val="0"/>
          <c:showPercent val="0"/>
          <c:showBubbleSize val="0"/>
        </c:dLbls>
        <c:gapWidth val="150"/>
        <c:axId val="64433536"/>
        <c:axId val="64447616"/>
      </c:barChart>
      <c:catAx>
        <c:axId val="64433536"/>
        <c:scaling>
          <c:orientation val="minMax"/>
        </c:scaling>
        <c:delete val="0"/>
        <c:axPos val="b"/>
        <c:numFmt formatCode="General" sourceLinked="0"/>
        <c:majorTickMark val="out"/>
        <c:minorTickMark val="none"/>
        <c:tickLblPos val="nextTo"/>
        <c:txPr>
          <a:bodyPr/>
          <a:lstStyle/>
          <a:p>
            <a:pPr>
              <a:defRPr sz="1200">
                <a:latin typeface="Arial"/>
              </a:defRPr>
            </a:pPr>
            <a:endParaRPr lang="en-US"/>
          </a:p>
        </c:txPr>
        <c:crossAx val="64447616"/>
        <c:crosses val="autoZero"/>
        <c:auto val="1"/>
        <c:lblAlgn val="ctr"/>
        <c:lblOffset val="100"/>
        <c:noMultiLvlLbl val="0"/>
      </c:catAx>
      <c:valAx>
        <c:axId val="64447616"/>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latin typeface="Arial"/>
              </a:defRPr>
            </a:pPr>
            <a:endParaRPr lang="en-US"/>
          </a:p>
        </c:txPr>
        <c:crossAx val="64433536"/>
        <c:crosses val="autoZero"/>
        <c:crossBetween val="between"/>
      </c:valAx>
    </c:plotArea>
    <c:legend>
      <c:legendPos val="r"/>
      <c:overlay val="0"/>
      <c:txPr>
        <a:bodyPr/>
        <a:lstStyle/>
        <a:p>
          <a:pPr>
            <a:defRPr sz="1200">
              <a:latin typeface="Arial"/>
            </a:defRPr>
          </a:pPr>
          <a:endParaRPr lang="en-US"/>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943350831146"/>
          <c:y val="7.4074074074074112E-2"/>
          <c:w val="0.67175174978127705"/>
          <c:h val="0.81475320793234196"/>
        </c:manualLayout>
      </c:layout>
      <c:lineChart>
        <c:grouping val="standard"/>
        <c:varyColors val="0"/>
        <c:ser>
          <c:idx val="0"/>
          <c:order val="0"/>
          <c:tx>
            <c:strRef>
              <c:f>Sheet1!$M$2</c:f>
              <c:strCache>
                <c:ptCount val="1"/>
                <c:pt idx="0">
                  <c:v>Line one</c:v>
                </c:pt>
              </c:strCache>
            </c:strRef>
          </c:tx>
          <c:spPr>
            <a:ln>
              <a:solidFill>
                <a:srgbClr val="332A86"/>
              </a:solidFill>
            </a:ln>
          </c:spPr>
          <c:marker>
            <c:symbol val="none"/>
          </c:marker>
          <c:cat>
            <c:strRef>
              <c:f>Sheet1!$N$1:$Q$1</c:f>
              <c:strCache>
                <c:ptCount val="4"/>
                <c:pt idx="0">
                  <c:v>Legend 1</c:v>
                </c:pt>
                <c:pt idx="1">
                  <c:v>Legend 2</c:v>
                </c:pt>
                <c:pt idx="2">
                  <c:v>Legend 3</c:v>
                </c:pt>
                <c:pt idx="3">
                  <c:v>Legend 4</c:v>
                </c:pt>
              </c:strCache>
            </c:strRef>
          </c:cat>
          <c:val>
            <c:numRef>
              <c:f>Sheet1!$N$2:$Q$2</c:f>
              <c:numCache>
                <c:formatCode>General</c:formatCode>
                <c:ptCount val="4"/>
                <c:pt idx="0">
                  <c:v>27</c:v>
                </c:pt>
                <c:pt idx="1">
                  <c:v>58</c:v>
                </c:pt>
                <c:pt idx="2">
                  <c:v>10</c:v>
                </c:pt>
                <c:pt idx="3">
                  <c:v>5</c:v>
                </c:pt>
              </c:numCache>
            </c:numRef>
          </c:val>
          <c:smooth val="0"/>
          <c:extLst>
            <c:ext xmlns:c16="http://schemas.microsoft.com/office/drawing/2014/chart" uri="{C3380CC4-5D6E-409C-BE32-E72D297353CC}">
              <c16:uniqueId val="{00000000-F164-4653-8BEA-4D33755DB516}"/>
            </c:ext>
          </c:extLst>
        </c:ser>
        <c:ser>
          <c:idx val="1"/>
          <c:order val="1"/>
          <c:tx>
            <c:strRef>
              <c:f>Sheet1!$M$3</c:f>
              <c:strCache>
                <c:ptCount val="1"/>
                <c:pt idx="0">
                  <c:v>Line two</c:v>
                </c:pt>
              </c:strCache>
            </c:strRef>
          </c:tx>
          <c:spPr>
            <a:ln>
              <a:solidFill>
                <a:srgbClr val="CC99FF"/>
              </a:solidFill>
            </a:ln>
          </c:spPr>
          <c:marker>
            <c:symbol val="none"/>
          </c:marker>
          <c:cat>
            <c:strRef>
              <c:f>Sheet1!$N$1:$Q$1</c:f>
              <c:strCache>
                <c:ptCount val="4"/>
                <c:pt idx="0">
                  <c:v>Legend 1</c:v>
                </c:pt>
                <c:pt idx="1">
                  <c:v>Legend 2</c:v>
                </c:pt>
                <c:pt idx="2">
                  <c:v>Legend 3</c:v>
                </c:pt>
                <c:pt idx="3">
                  <c:v>Legend 4</c:v>
                </c:pt>
              </c:strCache>
            </c:strRef>
          </c:cat>
          <c:val>
            <c:numRef>
              <c:f>Sheet1!$N$3:$Q$3</c:f>
              <c:numCache>
                <c:formatCode>General</c:formatCode>
                <c:ptCount val="4"/>
                <c:pt idx="0">
                  <c:v>15</c:v>
                </c:pt>
                <c:pt idx="1">
                  <c:v>5</c:v>
                </c:pt>
                <c:pt idx="2">
                  <c:v>42</c:v>
                </c:pt>
                <c:pt idx="3">
                  <c:v>36</c:v>
                </c:pt>
              </c:numCache>
            </c:numRef>
          </c:val>
          <c:smooth val="0"/>
          <c:extLst>
            <c:ext xmlns:c16="http://schemas.microsoft.com/office/drawing/2014/chart" uri="{C3380CC4-5D6E-409C-BE32-E72D297353CC}">
              <c16:uniqueId val="{00000001-F164-4653-8BEA-4D33755DB516}"/>
            </c:ext>
          </c:extLst>
        </c:ser>
        <c:ser>
          <c:idx val="2"/>
          <c:order val="2"/>
          <c:tx>
            <c:strRef>
              <c:f>Sheet1!$M$4</c:f>
              <c:strCache>
                <c:ptCount val="1"/>
                <c:pt idx="0">
                  <c:v>Line three</c:v>
                </c:pt>
              </c:strCache>
            </c:strRef>
          </c:tx>
          <c:spPr>
            <a:ln>
              <a:solidFill>
                <a:srgbClr val="FFCC00"/>
              </a:solidFill>
            </a:ln>
          </c:spPr>
          <c:marker>
            <c:symbol val="none"/>
          </c:marker>
          <c:cat>
            <c:strRef>
              <c:f>Sheet1!$N$1:$Q$1</c:f>
              <c:strCache>
                <c:ptCount val="4"/>
                <c:pt idx="0">
                  <c:v>Legend 1</c:v>
                </c:pt>
                <c:pt idx="1">
                  <c:v>Legend 2</c:v>
                </c:pt>
                <c:pt idx="2">
                  <c:v>Legend 3</c:v>
                </c:pt>
                <c:pt idx="3">
                  <c:v>Legend 4</c:v>
                </c:pt>
              </c:strCache>
            </c:strRef>
          </c:cat>
          <c:val>
            <c:numRef>
              <c:f>Sheet1!$N$4:$Q$4</c:f>
              <c:numCache>
                <c:formatCode>General</c:formatCode>
                <c:ptCount val="4"/>
                <c:pt idx="0">
                  <c:v>10</c:v>
                </c:pt>
                <c:pt idx="1">
                  <c:v>8</c:v>
                </c:pt>
                <c:pt idx="2">
                  <c:v>48</c:v>
                </c:pt>
                <c:pt idx="3">
                  <c:v>30</c:v>
                </c:pt>
              </c:numCache>
            </c:numRef>
          </c:val>
          <c:smooth val="0"/>
          <c:extLst>
            <c:ext xmlns:c16="http://schemas.microsoft.com/office/drawing/2014/chart" uri="{C3380CC4-5D6E-409C-BE32-E72D297353CC}">
              <c16:uniqueId val="{00000002-F164-4653-8BEA-4D33755DB516}"/>
            </c:ext>
          </c:extLst>
        </c:ser>
        <c:dLbls>
          <c:showLegendKey val="0"/>
          <c:showVal val="0"/>
          <c:showCatName val="0"/>
          <c:showSerName val="0"/>
          <c:showPercent val="0"/>
          <c:showBubbleSize val="0"/>
        </c:dLbls>
        <c:smooth val="0"/>
        <c:axId val="65816832"/>
        <c:axId val="65835008"/>
      </c:lineChart>
      <c:catAx>
        <c:axId val="65816832"/>
        <c:scaling>
          <c:orientation val="minMax"/>
        </c:scaling>
        <c:delete val="0"/>
        <c:axPos val="b"/>
        <c:numFmt formatCode="General" sourceLinked="0"/>
        <c:majorTickMark val="out"/>
        <c:minorTickMark val="none"/>
        <c:tickLblPos val="nextTo"/>
        <c:txPr>
          <a:bodyPr/>
          <a:lstStyle/>
          <a:p>
            <a:pPr>
              <a:defRPr sz="1200">
                <a:latin typeface="Arial"/>
              </a:defRPr>
            </a:pPr>
            <a:endParaRPr lang="en-US"/>
          </a:p>
        </c:txPr>
        <c:crossAx val="65835008"/>
        <c:crosses val="autoZero"/>
        <c:auto val="1"/>
        <c:lblAlgn val="ctr"/>
        <c:lblOffset val="100"/>
        <c:noMultiLvlLbl val="0"/>
      </c:catAx>
      <c:valAx>
        <c:axId val="65835008"/>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latin typeface="Arial"/>
              </a:defRPr>
            </a:pPr>
            <a:endParaRPr lang="en-US"/>
          </a:p>
        </c:txPr>
        <c:crossAx val="65816832"/>
        <c:crosses val="autoZero"/>
        <c:crossBetween val="between"/>
      </c:valAx>
    </c:plotArea>
    <c:legend>
      <c:legendPos val="r"/>
      <c:overlay val="0"/>
      <c:txPr>
        <a:bodyPr/>
        <a:lstStyle/>
        <a:p>
          <a:pPr>
            <a:defRPr sz="1200">
              <a:latin typeface="Arial"/>
            </a:defRPr>
          </a:pPr>
          <a:endParaRPr lang="en-US"/>
        </a:p>
      </c:txPr>
    </c:legend>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B6792B-9228-4C5D-8EC8-FF7EBA605074}" type="doc">
      <dgm:prSet loTypeId="urn:microsoft.com/office/officeart/2005/8/layout/hProcess9" loCatId="process" qsTypeId="urn:microsoft.com/office/officeart/2005/8/quickstyle/simple1" qsCatId="simple" csTypeId="urn:microsoft.com/office/officeart/2005/8/colors/accent0_3" csCatId="mainScheme" phldr="1"/>
      <dgm:spPr/>
    </dgm:pt>
    <dgm:pt modelId="{D8992630-0248-4DEE-95D0-8265EFC402E3}">
      <dgm:prSet phldrT="[Text]" custT="1"/>
      <dgm:spPr/>
      <dgm:t>
        <a:bodyPr/>
        <a:lstStyle/>
        <a:p>
          <a:endParaRPr lang="en-GB" sz="1200" dirty="0"/>
        </a:p>
        <a:p>
          <a:r>
            <a:rPr lang="en-GB" sz="1200" dirty="0"/>
            <a:t>‘Client’ matched with PFS volunteer</a:t>
          </a:r>
        </a:p>
      </dgm:t>
    </dgm:pt>
    <dgm:pt modelId="{CDBEE9ED-FD8F-413E-8F6C-CEA11142B6D4}" type="parTrans" cxnId="{8DC48292-BB62-4EEE-9ACB-BC5208800A99}">
      <dgm:prSet/>
      <dgm:spPr/>
      <dgm:t>
        <a:bodyPr/>
        <a:lstStyle/>
        <a:p>
          <a:endParaRPr lang="en-GB"/>
        </a:p>
      </dgm:t>
    </dgm:pt>
    <dgm:pt modelId="{F882BB93-522D-403F-A03B-DC68DD2F2330}" type="sibTrans" cxnId="{8DC48292-BB62-4EEE-9ACB-BC5208800A99}">
      <dgm:prSet/>
      <dgm:spPr/>
      <dgm:t>
        <a:bodyPr/>
        <a:lstStyle/>
        <a:p>
          <a:endParaRPr lang="en-GB"/>
        </a:p>
      </dgm:t>
    </dgm:pt>
    <dgm:pt modelId="{0AE34350-5075-4DDC-82E0-7C0A49DFCC17}">
      <dgm:prSet phldrT="[Text]" custT="1"/>
      <dgm:spPr/>
      <dgm:t>
        <a:bodyPr/>
        <a:lstStyle/>
        <a:p>
          <a:endParaRPr lang="en-GB" sz="1200" dirty="0"/>
        </a:p>
        <a:p>
          <a:endParaRPr lang="en-GB" sz="500" dirty="0"/>
        </a:p>
        <a:p>
          <a:r>
            <a:rPr lang="en-GB" sz="1200" dirty="0"/>
            <a:t> PFS volunteer contacts client to agree  meeting date/time</a:t>
          </a:r>
        </a:p>
      </dgm:t>
    </dgm:pt>
    <dgm:pt modelId="{0C39319F-EE56-478A-B6CB-C3678E33AF51}" type="parTrans" cxnId="{50421286-7459-403A-88DB-B08498A7C5F6}">
      <dgm:prSet/>
      <dgm:spPr/>
      <dgm:t>
        <a:bodyPr/>
        <a:lstStyle/>
        <a:p>
          <a:endParaRPr lang="en-GB"/>
        </a:p>
      </dgm:t>
    </dgm:pt>
    <dgm:pt modelId="{1E28098D-BF94-409E-936A-64BFD3373AC3}" type="sibTrans" cxnId="{50421286-7459-403A-88DB-B08498A7C5F6}">
      <dgm:prSet/>
      <dgm:spPr/>
      <dgm:t>
        <a:bodyPr/>
        <a:lstStyle/>
        <a:p>
          <a:endParaRPr lang="en-GB"/>
        </a:p>
      </dgm:t>
    </dgm:pt>
    <dgm:pt modelId="{381B49D2-4BF4-47DD-820A-6526169866D5}">
      <dgm:prSet phldrT="[Text]" custT="1"/>
      <dgm:spPr/>
      <dgm:t>
        <a:bodyPr/>
        <a:lstStyle/>
        <a:p>
          <a:endParaRPr lang="en-GB" sz="1200" dirty="0"/>
        </a:p>
        <a:p>
          <a:r>
            <a:rPr lang="en-GB" sz="1200" dirty="0"/>
            <a:t>PFS volunteer issues Terms of </a:t>
          </a:r>
          <a:r>
            <a:rPr lang="en-GB" sz="1100" dirty="0"/>
            <a:t>Engagement (including  any pre meeting requirements )</a:t>
          </a:r>
          <a:endParaRPr lang="en-GB" sz="1200" dirty="0"/>
        </a:p>
      </dgm:t>
    </dgm:pt>
    <dgm:pt modelId="{640627F7-F8F3-47FD-B765-E29CFAE77302}" type="parTrans" cxnId="{18237557-6FB6-417D-B5A6-19658EE8CB72}">
      <dgm:prSet/>
      <dgm:spPr/>
      <dgm:t>
        <a:bodyPr/>
        <a:lstStyle/>
        <a:p>
          <a:endParaRPr lang="en-GB"/>
        </a:p>
      </dgm:t>
    </dgm:pt>
    <dgm:pt modelId="{BB4DB544-4217-4108-905A-AEAE9E91B937}" type="sibTrans" cxnId="{18237557-6FB6-417D-B5A6-19658EE8CB72}">
      <dgm:prSet/>
      <dgm:spPr/>
      <dgm:t>
        <a:bodyPr/>
        <a:lstStyle/>
        <a:p>
          <a:endParaRPr lang="en-GB"/>
        </a:p>
      </dgm:t>
    </dgm:pt>
    <dgm:pt modelId="{D9D20589-C1E1-44B1-9D39-7CFDC834FD97}">
      <dgm:prSet custT="1"/>
      <dgm:spPr/>
      <dgm:t>
        <a:bodyPr/>
        <a:lstStyle/>
        <a:p>
          <a:endParaRPr lang="en-GB" sz="1200" dirty="0"/>
        </a:p>
        <a:p>
          <a:r>
            <a:rPr lang="en-GB" sz="1200" dirty="0"/>
            <a:t>Consultation takes place</a:t>
          </a:r>
        </a:p>
        <a:p>
          <a:r>
            <a:rPr lang="en-GB" sz="1200" dirty="0"/>
            <a:t>(by phone, Skype or face to face)</a:t>
          </a:r>
        </a:p>
      </dgm:t>
    </dgm:pt>
    <dgm:pt modelId="{04345EC3-BDC7-4601-A4E8-698427DE0F13}" type="parTrans" cxnId="{37C3AE46-9F63-4F3E-8315-2DF89A583F35}">
      <dgm:prSet/>
      <dgm:spPr/>
      <dgm:t>
        <a:bodyPr/>
        <a:lstStyle/>
        <a:p>
          <a:endParaRPr lang="en-GB"/>
        </a:p>
      </dgm:t>
    </dgm:pt>
    <dgm:pt modelId="{D3EE565D-FD57-40EB-8457-8E801E9B0E60}" type="sibTrans" cxnId="{37C3AE46-9F63-4F3E-8315-2DF89A583F35}">
      <dgm:prSet/>
      <dgm:spPr/>
      <dgm:t>
        <a:bodyPr/>
        <a:lstStyle/>
        <a:p>
          <a:endParaRPr lang="en-GB"/>
        </a:p>
      </dgm:t>
    </dgm:pt>
    <dgm:pt modelId="{CA7DAAE5-F045-44C8-946E-FED161566152}">
      <dgm:prSet custT="1"/>
      <dgm:spPr/>
      <dgm:t>
        <a:bodyPr/>
        <a:lstStyle/>
        <a:p>
          <a:endParaRPr lang="en-GB" sz="200" dirty="0"/>
        </a:p>
        <a:p>
          <a:r>
            <a:rPr lang="en-GB" sz="1200" dirty="0"/>
            <a:t>PFS volunteer issues ‘Options &amp; Priorities’ Report </a:t>
          </a:r>
        </a:p>
        <a:p>
          <a:r>
            <a:rPr lang="en-GB" sz="1200" dirty="0"/>
            <a:t>(within 7 days)</a:t>
          </a:r>
        </a:p>
      </dgm:t>
    </dgm:pt>
    <dgm:pt modelId="{17D5D7DE-0822-42CF-BDDE-B575EB31A80E}" type="parTrans" cxnId="{A0A072DF-69CA-471D-9E86-B855A2B74144}">
      <dgm:prSet/>
      <dgm:spPr/>
      <dgm:t>
        <a:bodyPr/>
        <a:lstStyle/>
        <a:p>
          <a:endParaRPr lang="en-GB"/>
        </a:p>
      </dgm:t>
    </dgm:pt>
    <dgm:pt modelId="{1370CCCE-85F4-465B-BC71-D62F2974927C}" type="sibTrans" cxnId="{A0A072DF-69CA-471D-9E86-B855A2B74144}">
      <dgm:prSet/>
      <dgm:spPr/>
      <dgm:t>
        <a:bodyPr/>
        <a:lstStyle/>
        <a:p>
          <a:endParaRPr lang="en-GB"/>
        </a:p>
      </dgm:t>
    </dgm:pt>
    <dgm:pt modelId="{8E92E081-F12B-433B-B7F5-5FDB2695FB96}">
      <dgm:prSet custT="1"/>
      <dgm:spPr/>
      <dgm:t>
        <a:bodyPr/>
        <a:lstStyle/>
        <a:p>
          <a:r>
            <a:rPr lang="en-GB" sz="1200" dirty="0"/>
            <a:t>Client</a:t>
          </a:r>
        </a:p>
        <a:p>
          <a:r>
            <a:rPr lang="en-GB" sz="1200" dirty="0"/>
            <a:t>provides basic satisfaction feedback</a:t>
          </a:r>
        </a:p>
      </dgm:t>
    </dgm:pt>
    <dgm:pt modelId="{1B5F5DE9-C0AC-4B7F-80A0-2D585BE05BFE}" type="parTrans" cxnId="{02D7DEA9-CE90-49D3-BF0B-D53A80833B9D}">
      <dgm:prSet/>
      <dgm:spPr/>
      <dgm:t>
        <a:bodyPr/>
        <a:lstStyle/>
        <a:p>
          <a:endParaRPr lang="en-GB"/>
        </a:p>
      </dgm:t>
    </dgm:pt>
    <dgm:pt modelId="{F51EB367-7C7A-4560-A293-FCFD37996FEF}" type="sibTrans" cxnId="{02D7DEA9-CE90-49D3-BF0B-D53A80833B9D}">
      <dgm:prSet/>
      <dgm:spPr/>
      <dgm:t>
        <a:bodyPr/>
        <a:lstStyle/>
        <a:p>
          <a:endParaRPr lang="en-GB"/>
        </a:p>
      </dgm:t>
    </dgm:pt>
    <dgm:pt modelId="{144F7824-7D72-4156-9D16-FBE6BA2D0914}" type="pres">
      <dgm:prSet presAssocID="{30B6792B-9228-4C5D-8EC8-FF7EBA605074}" presName="CompostProcess" presStyleCnt="0">
        <dgm:presLayoutVars>
          <dgm:dir/>
          <dgm:resizeHandles val="exact"/>
        </dgm:presLayoutVars>
      </dgm:prSet>
      <dgm:spPr/>
    </dgm:pt>
    <dgm:pt modelId="{A5101909-9D7D-4333-BF95-1E621A2791CD}" type="pres">
      <dgm:prSet presAssocID="{30B6792B-9228-4C5D-8EC8-FF7EBA605074}" presName="arrow" presStyleLbl="bgShp" presStyleIdx="0" presStyleCnt="1"/>
      <dgm:spPr/>
    </dgm:pt>
    <dgm:pt modelId="{057F66EB-985C-461B-8676-2176B5E6E7A1}" type="pres">
      <dgm:prSet presAssocID="{30B6792B-9228-4C5D-8EC8-FF7EBA605074}" presName="linearProcess" presStyleCnt="0"/>
      <dgm:spPr/>
    </dgm:pt>
    <dgm:pt modelId="{FE130061-4496-4464-B159-DBAD1E1E2D2F}" type="pres">
      <dgm:prSet presAssocID="{D8992630-0248-4DEE-95D0-8265EFC402E3}" presName="textNode" presStyleLbl="node1" presStyleIdx="0" presStyleCnt="6">
        <dgm:presLayoutVars>
          <dgm:bulletEnabled val="1"/>
        </dgm:presLayoutVars>
      </dgm:prSet>
      <dgm:spPr/>
    </dgm:pt>
    <dgm:pt modelId="{D425AC91-8F31-4EE2-9D6C-2125453E6B91}" type="pres">
      <dgm:prSet presAssocID="{F882BB93-522D-403F-A03B-DC68DD2F2330}" presName="sibTrans" presStyleCnt="0"/>
      <dgm:spPr/>
    </dgm:pt>
    <dgm:pt modelId="{B387ACFC-EA5E-492D-B558-DFAD23F8FD59}" type="pres">
      <dgm:prSet presAssocID="{0AE34350-5075-4DDC-82E0-7C0A49DFCC17}" presName="textNode" presStyleLbl="node1" presStyleIdx="1" presStyleCnt="6">
        <dgm:presLayoutVars>
          <dgm:bulletEnabled val="1"/>
        </dgm:presLayoutVars>
      </dgm:prSet>
      <dgm:spPr/>
    </dgm:pt>
    <dgm:pt modelId="{0767367E-B160-47D2-8353-A371B7D4FC0C}" type="pres">
      <dgm:prSet presAssocID="{1E28098D-BF94-409E-936A-64BFD3373AC3}" presName="sibTrans" presStyleCnt="0"/>
      <dgm:spPr/>
    </dgm:pt>
    <dgm:pt modelId="{A1DC67E3-4A27-4DE3-ACE0-56F13CB930B0}" type="pres">
      <dgm:prSet presAssocID="{381B49D2-4BF4-47DD-820A-6526169866D5}" presName="textNode" presStyleLbl="node1" presStyleIdx="2" presStyleCnt="6" custScaleY="99434">
        <dgm:presLayoutVars>
          <dgm:bulletEnabled val="1"/>
        </dgm:presLayoutVars>
      </dgm:prSet>
      <dgm:spPr/>
    </dgm:pt>
    <dgm:pt modelId="{0B8ADF97-527B-4188-BF0B-BE84B5F685FA}" type="pres">
      <dgm:prSet presAssocID="{BB4DB544-4217-4108-905A-AEAE9E91B937}" presName="sibTrans" presStyleCnt="0"/>
      <dgm:spPr/>
    </dgm:pt>
    <dgm:pt modelId="{B9884D11-4105-409E-B68A-1D9AC2CC1759}" type="pres">
      <dgm:prSet presAssocID="{D9D20589-C1E1-44B1-9D39-7CFDC834FD97}" presName="textNode" presStyleLbl="node1" presStyleIdx="3" presStyleCnt="6">
        <dgm:presLayoutVars>
          <dgm:bulletEnabled val="1"/>
        </dgm:presLayoutVars>
      </dgm:prSet>
      <dgm:spPr/>
    </dgm:pt>
    <dgm:pt modelId="{BF435962-8A51-4B69-A63A-63BA0B2C039E}" type="pres">
      <dgm:prSet presAssocID="{D3EE565D-FD57-40EB-8457-8E801E9B0E60}" presName="sibTrans" presStyleCnt="0"/>
      <dgm:spPr/>
    </dgm:pt>
    <dgm:pt modelId="{1F9495A7-EC19-4067-91B9-0F8B42441C3C}" type="pres">
      <dgm:prSet presAssocID="{CA7DAAE5-F045-44C8-946E-FED161566152}" presName="textNode" presStyleLbl="node1" presStyleIdx="4" presStyleCnt="6" custLinFactNeighborX="50364" custLinFactNeighborY="2640">
        <dgm:presLayoutVars>
          <dgm:bulletEnabled val="1"/>
        </dgm:presLayoutVars>
      </dgm:prSet>
      <dgm:spPr/>
    </dgm:pt>
    <dgm:pt modelId="{41F6DED9-D53F-44A0-A47F-C17026B7BB87}" type="pres">
      <dgm:prSet presAssocID="{1370CCCE-85F4-465B-BC71-D62F2974927C}" presName="sibTrans" presStyleCnt="0"/>
      <dgm:spPr/>
    </dgm:pt>
    <dgm:pt modelId="{707A76BE-3B9F-46AD-A05C-7B5AB0FE0E78}" type="pres">
      <dgm:prSet presAssocID="{8E92E081-F12B-433B-B7F5-5FDB2695FB96}" presName="textNode" presStyleLbl="node1" presStyleIdx="5" presStyleCnt="6">
        <dgm:presLayoutVars>
          <dgm:bulletEnabled val="1"/>
        </dgm:presLayoutVars>
      </dgm:prSet>
      <dgm:spPr/>
    </dgm:pt>
  </dgm:ptLst>
  <dgm:cxnLst>
    <dgm:cxn modelId="{29033402-4738-4641-BDBA-7FA091E6D5C8}" type="presOf" srcId="{D8992630-0248-4DEE-95D0-8265EFC402E3}" destId="{FE130061-4496-4464-B159-DBAD1E1E2D2F}" srcOrd="0" destOrd="0" presId="urn:microsoft.com/office/officeart/2005/8/layout/hProcess9"/>
    <dgm:cxn modelId="{5F5A0B2F-4868-4B16-A395-795D41F6B774}" type="presOf" srcId="{CA7DAAE5-F045-44C8-946E-FED161566152}" destId="{1F9495A7-EC19-4067-91B9-0F8B42441C3C}" srcOrd="0" destOrd="0" presId="urn:microsoft.com/office/officeart/2005/8/layout/hProcess9"/>
    <dgm:cxn modelId="{37C3AE46-9F63-4F3E-8315-2DF89A583F35}" srcId="{30B6792B-9228-4C5D-8EC8-FF7EBA605074}" destId="{D9D20589-C1E1-44B1-9D39-7CFDC834FD97}" srcOrd="3" destOrd="0" parTransId="{04345EC3-BDC7-4601-A4E8-698427DE0F13}" sibTransId="{D3EE565D-FD57-40EB-8457-8E801E9B0E60}"/>
    <dgm:cxn modelId="{31CBD74B-5844-4FF7-A0E2-61E4AF431CFE}" type="presOf" srcId="{30B6792B-9228-4C5D-8EC8-FF7EBA605074}" destId="{144F7824-7D72-4156-9D16-FBE6BA2D0914}" srcOrd="0" destOrd="0" presId="urn:microsoft.com/office/officeart/2005/8/layout/hProcess9"/>
    <dgm:cxn modelId="{18237557-6FB6-417D-B5A6-19658EE8CB72}" srcId="{30B6792B-9228-4C5D-8EC8-FF7EBA605074}" destId="{381B49D2-4BF4-47DD-820A-6526169866D5}" srcOrd="2" destOrd="0" parTransId="{640627F7-F8F3-47FD-B765-E29CFAE77302}" sibTransId="{BB4DB544-4217-4108-905A-AEAE9E91B937}"/>
    <dgm:cxn modelId="{50421286-7459-403A-88DB-B08498A7C5F6}" srcId="{30B6792B-9228-4C5D-8EC8-FF7EBA605074}" destId="{0AE34350-5075-4DDC-82E0-7C0A49DFCC17}" srcOrd="1" destOrd="0" parTransId="{0C39319F-EE56-478A-B6CB-C3678E33AF51}" sibTransId="{1E28098D-BF94-409E-936A-64BFD3373AC3}"/>
    <dgm:cxn modelId="{62E09B89-8E70-41A6-90E0-5CD27713BEAB}" type="presOf" srcId="{0AE34350-5075-4DDC-82E0-7C0A49DFCC17}" destId="{B387ACFC-EA5E-492D-B558-DFAD23F8FD59}" srcOrd="0" destOrd="0" presId="urn:microsoft.com/office/officeart/2005/8/layout/hProcess9"/>
    <dgm:cxn modelId="{8DC48292-BB62-4EEE-9ACB-BC5208800A99}" srcId="{30B6792B-9228-4C5D-8EC8-FF7EBA605074}" destId="{D8992630-0248-4DEE-95D0-8265EFC402E3}" srcOrd="0" destOrd="0" parTransId="{CDBEE9ED-FD8F-413E-8F6C-CEA11142B6D4}" sibTransId="{F882BB93-522D-403F-A03B-DC68DD2F2330}"/>
    <dgm:cxn modelId="{4CEF0FA2-849A-47AD-B73E-CB616C09509E}" type="presOf" srcId="{8E92E081-F12B-433B-B7F5-5FDB2695FB96}" destId="{707A76BE-3B9F-46AD-A05C-7B5AB0FE0E78}" srcOrd="0" destOrd="0" presId="urn:microsoft.com/office/officeart/2005/8/layout/hProcess9"/>
    <dgm:cxn modelId="{02D7DEA9-CE90-49D3-BF0B-D53A80833B9D}" srcId="{30B6792B-9228-4C5D-8EC8-FF7EBA605074}" destId="{8E92E081-F12B-433B-B7F5-5FDB2695FB96}" srcOrd="5" destOrd="0" parTransId="{1B5F5DE9-C0AC-4B7F-80A0-2D585BE05BFE}" sibTransId="{F51EB367-7C7A-4560-A293-FCFD37996FEF}"/>
    <dgm:cxn modelId="{E180E8CE-7D9D-4848-B096-4FACE2B41318}" type="presOf" srcId="{381B49D2-4BF4-47DD-820A-6526169866D5}" destId="{A1DC67E3-4A27-4DE3-ACE0-56F13CB930B0}" srcOrd="0" destOrd="0" presId="urn:microsoft.com/office/officeart/2005/8/layout/hProcess9"/>
    <dgm:cxn modelId="{A0A072DF-69CA-471D-9E86-B855A2B74144}" srcId="{30B6792B-9228-4C5D-8EC8-FF7EBA605074}" destId="{CA7DAAE5-F045-44C8-946E-FED161566152}" srcOrd="4" destOrd="0" parTransId="{17D5D7DE-0822-42CF-BDDE-B575EB31A80E}" sibTransId="{1370CCCE-85F4-465B-BC71-D62F2974927C}"/>
    <dgm:cxn modelId="{5B3CE9E2-7B11-4AB3-A837-FD87389E29CA}" type="presOf" srcId="{D9D20589-C1E1-44B1-9D39-7CFDC834FD97}" destId="{B9884D11-4105-409E-B68A-1D9AC2CC1759}" srcOrd="0" destOrd="0" presId="urn:microsoft.com/office/officeart/2005/8/layout/hProcess9"/>
    <dgm:cxn modelId="{9BD26BC7-2F0E-41A3-B456-FD7F0F5ED9F3}" type="presParOf" srcId="{144F7824-7D72-4156-9D16-FBE6BA2D0914}" destId="{A5101909-9D7D-4333-BF95-1E621A2791CD}" srcOrd="0" destOrd="0" presId="urn:microsoft.com/office/officeart/2005/8/layout/hProcess9"/>
    <dgm:cxn modelId="{842C3265-8733-448B-B54D-DD4C2547C300}" type="presParOf" srcId="{144F7824-7D72-4156-9D16-FBE6BA2D0914}" destId="{057F66EB-985C-461B-8676-2176B5E6E7A1}" srcOrd="1" destOrd="0" presId="urn:microsoft.com/office/officeart/2005/8/layout/hProcess9"/>
    <dgm:cxn modelId="{AAB58D35-63D1-40BE-BCE9-BA726036CCAB}" type="presParOf" srcId="{057F66EB-985C-461B-8676-2176B5E6E7A1}" destId="{FE130061-4496-4464-B159-DBAD1E1E2D2F}" srcOrd="0" destOrd="0" presId="urn:microsoft.com/office/officeart/2005/8/layout/hProcess9"/>
    <dgm:cxn modelId="{940D6698-72FC-4D75-9C79-CD47D4401D5E}" type="presParOf" srcId="{057F66EB-985C-461B-8676-2176B5E6E7A1}" destId="{D425AC91-8F31-4EE2-9D6C-2125453E6B91}" srcOrd="1" destOrd="0" presId="urn:microsoft.com/office/officeart/2005/8/layout/hProcess9"/>
    <dgm:cxn modelId="{501F1DC5-CF81-4D8E-8E62-4D84120495F4}" type="presParOf" srcId="{057F66EB-985C-461B-8676-2176B5E6E7A1}" destId="{B387ACFC-EA5E-492D-B558-DFAD23F8FD59}" srcOrd="2" destOrd="0" presId="urn:microsoft.com/office/officeart/2005/8/layout/hProcess9"/>
    <dgm:cxn modelId="{D913A4EC-2836-4B92-8DBA-7B8DB7C4DA8E}" type="presParOf" srcId="{057F66EB-985C-461B-8676-2176B5E6E7A1}" destId="{0767367E-B160-47D2-8353-A371B7D4FC0C}" srcOrd="3" destOrd="0" presId="urn:microsoft.com/office/officeart/2005/8/layout/hProcess9"/>
    <dgm:cxn modelId="{5B9C5EA4-52D0-405C-B3F1-55A53E5D931A}" type="presParOf" srcId="{057F66EB-985C-461B-8676-2176B5E6E7A1}" destId="{A1DC67E3-4A27-4DE3-ACE0-56F13CB930B0}" srcOrd="4" destOrd="0" presId="urn:microsoft.com/office/officeart/2005/8/layout/hProcess9"/>
    <dgm:cxn modelId="{EABBE12B-24DC-454D-A5F2-D4CC1A002AB0}" type="presParOf" srcId="{057F66EB-985C-461B-8676-2176B5E6E7A1}" destId="{0B8ADF97-527B-4188-BF0B-BE84B5F685FA}" srcOrd="5" destOrd="0" presId="urn:microsoft.com/office/officeart/2005/8/layout/hProcess9"/>
    <dgm:cxn modelId="{E496AE93-A977-4C83-8D3B-777E8CA2FBB4}" type="presParOf" srcId="{057F66EB-985C-461B-8676-2176B5E6E7A1}" destId="{B9884D11-4105-409E-B68A-1D9AC2CC1759}" srcOrd="6" destOrd="0" presId="urn:microsoft.com/office/officeart/2005/8/layout/hProcess9"/>
    <dgm:cxn modelId="{9DB25556-F5F2-4396-8B90-44A750C7D233}" type="presParOf" srcId="{057F66EB-985C-461B-8676-2176B5E6E7A1}" destId="{BF435962-8A51-4B69-A63A-63BA0B2C039E}" srcOrd="7" destOrd="0" presId="urn:microsoft.com/office/officeart/2005/8/layout/hProcess9"/>
    <dgm:cxn modelId="{AFF2D03C-BF9B-4800-8AC6-C94E27811DAB}" type="presParOf" srcId="{057F66EB-985C-461B-8676-2176B5E6E7A1}" destId="{1F9495A7-EC19-4067-91B9-0F8B42441C3C}" srcOrd="8" destOrd="0" presId="urn:microsoft.com/office/officeart/2005/8/layout/hProcess9"/>
    <dgm:cxn modelId="{F9367BA3-1FE8-47D3-A0CE-11A8F35C3883}" type="presParOf" srcId="{057F66EB-985C-461B-8676-2176B5E6E7A1}" destId="{41F6DED9-D53F-44A0-A47F-C17026B7BB87}" srcOrd="9" destOrd="0" presId="urn:microsoft.com/office/officeart/2005/8/layout/hProcess9"/>
    <dgm:cxn modelId="{C7D269E7-5F9D-4B1C-9738-2BF219EA0035}" type="presParOf" srcId="{057F66EB-985C-461B-8676-2176B5E6E7A1}" destId="{707A76BE-3B9F-46AD-A05C-7B5AB0FE0E78}"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6897DC-9825-4F6F-8DB7-EC69C26C52E9}" type="doc">
      <dgm:prSet loTypeId="urn:microsoft.com/office/officeart/2005/8/layout/cycle8" loCatId="cycle" qsTypeId="urn:microsoft.com/office/officeart/2005/8/quickstyle/simple3" qsCatId="simple" csTypeId="urn:microsoft.com/office/officeart/2005/8/colors/accent0_3" csCatId="mainScheme" phldr="1"/>
      <dgm:spPr/>
    </dgm:pt>
    <dgm:pt modelId="{A7D1E48D-4D00-4147-ACB5-4A9C2424D16C}">
      <dgm:prSet phldrT="[Text]"/>
      <dgm:spPr/>
      <dgm:t>
        <a:bodyPr/>
        <a:lstStyle/>
        <a:p>
          <a:r>
            <a:rPr lang="en-GB" b="0" dirty="0">
              <a:latin typeface="Calibri" pitchFamily="34" charset="0"/>
            </a:rPr>
            <a:t>2017 A Pilot exclusively with the On Course Foundation and in August 2018 broadened to </a:t>
          </a:r>
          <a:r>
            <a:rPr lang="en-GB" b="0" dirty="0" err="1">
              <a:latin typeface="Calibri" pitchFamily="34" charset="0"/>
            </a:rPr>
            <a:t>Blesma</a:t>
          </a:r>
          <a:endParaRPr lang="en-GB" b="0" dirty="0"/>
        </a:p>
      </dgm:t>
    </dgm:pt>
    <dgm:pt modelId="{0D2CAE88-E297-40A6-816B-0E5633C04952}" type="parTrans" cxnId="{34126DAB-7A98-4F09-8AF3-65E6B95A1115}">
      <dgm:prSet/>
      <dgm:spPr/>
      <dgm:t>
        <a:bodyPr/>
        <a:lstStyle/>
        <a:p>
          <a:endParaRPr lang="en-GB"/>
        </a:p>
      </dgm:t>
    </dgm:pt>
    <dgm:pt modelId="{D19A6863-2E4B-4F91-8B00-19AB0CCA6B43}" type="sibTrans" cxnId="{34126DAB-7A98-4F09-8AF3-65E6B95A1115}">
      <dgm:prSet/>
      <dgm:spPr/>
      <dgm:t>
        <a:bodyPr/>
        <a:lstStyle/>
        <a:p>
          <a:endParaRPr lang="en-GB"/>
        </a:p>
      </dgm:t>
    </dgm:pt>
    <dgm:pt modelId="{57239362-9561-450A-A475-256814594F36}">
      <dgm:prSet phldrT="[Text]" custT="1"/>
      <dgm:spPr/>
      <dgm:t>
        <a:bodyPr/>
        <a:lstStyle/>
        <a:p>
          <a:r>
            <a:rPr lang="en-GB" sz="1200" dirty="0">
              <a:latin typeface="Calibri" panose="020F0502020204030204" pitchFamily="34" charset="0"/>
              <a:cs typeface="Calibri" panose="020F0502020204030204" pitchFamily="34" charset="0"/>
            </a:rPr>
            <a:t>Autumn 2018 extended to members of The Forces Pension Society (regardless of health or injury)</a:t>
          </a:r>
        </a:p>
      </dgm:t>
    </dgm:pt>
    <dgm:pt modelId="{1AAC4814-4F5C-4C22-B7AC-D2951C6C871D}" type="parTrans" cxnId="{BDC975D4-9664-414F-A192-415E5A2E36B3}">
      <dgm:prSet/>
      <dgm:spPr/>
      <dgm:t>
        <a:bodyPr/>
        <a:lstStyle/>
        <a:p>
          <a:endParaRPr lang="en-GB"/>
        </a:p>
      </dgm:t>
    </dgm:pt>
    <dgm:pt modelId="{F03C825E-A95B-4EFB-8BD0-5CF2A6C156DC}" type="sibTrans" cxnId="{BDC975D4-9664-414F-A192-415E5A2E36B3}">
      <dgm:prSet/>
      <dgm:spPr/>
      <dgm:t>
        <a:bodyPr/>
        <a:lstStyle/>
        <a:p>
          <a:endParaRPr lang="en-GB"/>
        </a:p>
      </dgm:t>
    </dgm:pt>
    <dgm:pt modelId="{D4D39BE8-8DD5-451C-A398-71158E0A76CF}">
      <dgm:prSet phldrT="[Text]" custT="1"/>
      <dgm:spPr/>
      <dgm:t>
        <a:bodyPr/>
        <a:lstStyle/>
        <a:p>
          <a:r>
            <a:rPr lang="en-GB" sz="1200" dirty="0">
              <a:latin typeface="Calibri" pitchFamily="34" charset="0"/>
            </a:rPr>
            <a:t>Broaden scope to cover </a:t>
          </a:r>
          <a:r>
            <a:rPr lang="en-GB" sz="1200" b="1" dirty="0">
              <a:latin typeface="Calibri" pitchFamily="34" charset="0"/>
            </a:rPr>
            <a:t>all service </a:t>
          </a:r>
          <a:r>
            <a:rPr lang="en-GB" sz="1200" dirty="0">
              <a:latin typeface="Calibri" pitchFamily="34" charset="0"/>
            </a:rPr>
            <a:t>personnel and veterans (regardless of health or injuries) 2019 via ‘Veterans Gateway’</a:t>
          </a:r>
          <a:endParaRPr lang="en-GB" sz="1200" dirty="0"/>
        </a:p>
      </dgm:t>
    </dgm:pt>
    <dgm:pt modelId="{B23C118F-EB6A-4FC8-B207-A91DC0F95FBD}" type="parTrans" cxnId="{E500168A-9AA6-47A7-8B5C-6DAA025BD951}">
      <dgm:prSet/>
      <dgm:spPr/>
      <dgm:t>
        <a:bodyPr/>
        <a:lstStyle/>
        <a:p>
          <a:endParaRPr lang="en-GB"/>
        </a:p>
      </dgm:t>
    </dgm:pt>
    <dgm:pt modelId="{48677FDA-AFEC-4B5F-9397-A9694D19D7C8}" type="sibTrans" cxnId="{E500168A-9AA6-47A7-8B5C-6DAA025BD951}">
      <dgm:prSet/>
      <dgm:spPr/>
      <dgm:t>
        <a:bodyPr/>
        <a:lstStyle/>
        <a:p>
          <a:endParaRPr lang="en-GB"/>
        </a:p>
      </dgm:t>
    </dgm:pt>
    <dgm:pt modelId="{75D59F79-FE8A-4E5F-9911-C615FEF074BE}" type="pres">
      <dgm:prSet presAssocID="{036897DC-9825-4F6F-8DB7-EC69C26C52E9}" presName="compositeShape" presStyleCnt="0">
        <dgm:presLayoutVars>
          <dgm:chMax val="7"/>
          <dgm:dir/>
          <dgm:resizeHandles val="exact"/>
        </dgm:presLayoutVars>
      </dgm:prSet>
      <dgm:spPr/>
    </dgm:pt>
    <dgm:pt modelId="{13FEB94F-AB5E-40B6-B1D9-A00A8E595EEA}" type="pres">
      <dgm:prSet presAssocID="{036897DC-9825-4F6F-8DB7-EC69C26C52E9}" presName="wedge1" presStyleLbl="node1" presStyleIdx="0" presStyleCnt="3"/>
      <dgm:spPr/>
    </dgm:pt>
    <dgm:pt modelId="{D5037951-596B-4665-84C5-96069E39B687}" type="pres">
      <dgm:prSet presAssocID="{036897DC-9825-4F6F-8DB7-EC69C26C52E9}" presName="dummy1a" presStyleCnt="0"/>
      <dgm:spPr/>
    </dgm:pt>
    <dgm:pt modelId="{D3F3ACBF-C680-4688-887A-7E77A850D155}" type="pres">
      <dgm:prSet presAssocID="{036897DC-9825-4F6F-8DB7-EC69C26C52E9}" presName="dummy1b" presStyleCnt="0"/>
      <dgm:spPr/>
    </dgm:pt>
    <dgm:pt modelId="{0C08AB21-7BB4-4B17-AB80-99B18766EF45}" type="pres">
      <dgm:prSet presAssocID="{036897DC-9825-4F6F-8DB7-EC69C26C52E9}" presName="wedge1Tx" presStyleLbl="node1" presStyleIdx="0" presStyleCnt="3">
        <dgm:presLayoutVars>
          <dgm:chMax val="0"/>
          <dgm:chPref val="0"/>
          <dgm:bulletEnabled val="1"/>
        </dgm:presLayoutVars>
      </dgm:prSet>
      <dgm:spPr/>
    </dgm:pt>
    <dgm:pt modelId="{446CD5A8-BA80-40C2-BBB2-6990DE617E66}" type="pres">
      <dgm:prSet presAssocID="{036897DC-9825-4F6F-8DB7-EC69C26C52E9}" presName="wedge2" presStyleLbl="node1" presStyleIdx="1" presStyleCnt="3" custLinFactNeighborX="-1939" custLinFactNeighborY="-1537"/>
      <dgm:spPr/>
    </dgm:pt>
    <dgm:pt modelId="{21897808-0264-4851-A6D4-8709E5495E09}" type="pres">
      <dgm:prSet presAssocID="{036897DC-9825-4F6F-8DB7-EC69C26C52E9}" presName="dummy2a" presStyleCnt="0"/>
      <dgm:spPr/>
    </dgm:pt>
    <dgm:pt modelId="{3E3C93D8-EDCC-443B-AA1F-2E1A02891AEA}" type="pres">
      <dgm:prSet presAssocID="{036897DC-9825-4F6F-8DB7-EC69C26C52E9}" presName="dummy2b" presStyleCnt="0"/>
      <dgm:spPr/>
    </dgm:pt>
    <dgm:pt modelId="{4F5ED06F-E127-43FA-A94D-C6A6690D8305}" type="pres">
      <dgm:prSet presAssocID="{036897DC-9825-4F6F-8DB7-EC69C26C52E9}" presName="wedge2Tx" presStyleLbl="node1" presStyleIdx="1" presStyleCnt="3">
        <dgm:presLayoutVars>
          <dgm:chMax val="0"/>
          <dgm:chPref val="0"/>
          <dgm:bulletEnabled val="1"/>
        </dgm:presLayoutVars>
      </dgm:prSet>
      <dgm:spPr/>
    </dgm:pt>
    <dgm:pt modelId="{B119F11F-B3C9-42BD-B782-DF32A08A4C2F}" type="pres">
      <dgm:prSet presAssocID="{036897DC-9825-4F6F-8DB7-EC69C26C52E9}" presName="wedge3" presStyleLbl="node1" presStyleIdx="2" presStyleCnt="3"/>
      <dgm:spPr/>
    </dgm:pt>
    <dgm:pt modelId="{34181F56-C213-40B1-9DBE-A4271C90DD9F}" type="pres">
      <dgm:prSet presAssocID="{036897DC-9825-4F6F-8DB7-EC69C26C52E9}" presName="dummy3a" presStyleCnt="0"/>
      <dgm:spPr/>
    </dgm:pt>
    <dgm:pt modelId="{19BC5641-4477-4225-ACDD-646F85D8FBF1}" type="pres">
      <dgm:prSet presAssocID="{036897DC-9825-4F6F-8DB7-EC69C26C52E9}" presName="dummy3b" presStyleCnt="0"/>
      <dgm:spPr/>
    </dgm:pt>
    <dgm:pt modelId="{4FDF1680-FAEF-4541-92F0-B4211989A440}" type="pres">
      <dgm:prSet presAssocID="{036897DC-9825-4F6F-8DB7-EC69C26C52E9}" presName="wedge3Tx" presStyleLbl="node1" presStyleIdx="2" presStyleCnt="3">
        <dgm:presLayoutVars>
          <dgm:chMax val="0"/>
          <dgm:chPref val="0"/>
          <dgm:bulletEnabled val="1"/>
        </dgm:presLayoutVars>
      </dgm:prSet>
      <dgm:spPr/>
    </dgm:pt>
    <dgm:pt modelId="{109B2C61-BE52-4F04-915C-885CAE8746E9}" type="pres">
      <dgm:prSet presAssocID="{D19A6863-2E4B-4F91-8B00-19AB0CCA6B43}" presName="arrowWedge1" presStyleLbl="fgSibTrans2D1" presStyleIdx="0" presStyleCnt="3"/>
      <dgm:spPr/>
    </dgm:pt>
    <dgm:pt modelId="{9425DA4D-1045-4A61-892B-A4125A58CCB0}" type="pres">
      <dgm:prSet presAssocID="{F03C825E-A95B-4EFB-8BD0-5CF2A6C156DC}" presName="arrowWedge2" presStyleLbl="fgSibTrans2D1" presStyleIdx="1" presStyleCnt="3"/>
      <dgm:spPr/>
    </dgm:pt>
    <dgm:pt modelId="{60BD9B2B-8FAC-4877-B272-F14943351FD6}" type="pres">
      <dgm:prSet presAssocID="{48677FDA-AFEC-4B5F-9397-A9694D19D7C8}" presName="arrowWedge3" presStyleLbl="fgSibTrans2D1" presStyleIdx="2" presStyleCnt="3"/>
      <dgm:spPr/>
    </dgm:pt>
  </dgm:ptLst>
  <dgm:cxnLst>
    <dgm:cxn modelId="{19FA9E1B-3585-4FD0-B29B-7DD9CAFD3BBF}" type="presOf" srcId="{A7D1E48D-4D00-4147-ACB5-4A9C2424D16C}" destId="{13FEB94F-AB5E-40B6-B1D9-A00A8E595EEA}" srcOrd="0" destOrd="0" presId="urn:microsoft.com/office/officeart/2005/8/layout/cycle8"/>
    <dgm:cxn modelId="{994A9D35-A079-491B-AB2D-4E00735DAD3D}" type="presOf" srcId="{D4D39BE8-8DD5-451C-A398-71158E0A76CF}" destId="{4FDF1680-FAEF-4541-92F0-B4211989A440}" srcOrd="1" destOrd="0" presId="urn:microsoft.com/office/officeart/2005/8/layout/cycle8"/>
    <dgm:cxn modelId="{90FEBC61-2A49-489F-A187-56F9864F7808}" type="presOf" srcId="{57239362-9561-450A-A475-256814594F36}" destId="{446CD5A8-BA80-40C2-BBB2-6990DE617E66}" srcOrd="0" destOrd="0" presId="urn:microsoft.com/office/officeart/2005/8/layout/cycle8"/>
    <dgm:cxn modelId="{E500168A-9AA6-47A7-8B5C-6DAA025BD951}" srcId="{036897DC-9825-4F6F-8DB7-EC69C26C52E9}" destId="{D4D39BE8-8DD5-451C-A398-71158E0A76CF}" srcOrd="2" destOrd="0" parTransId="{B23C118F-EB6A-4FC8-B207-A91DC0F95FBD}" sibTransId="{48677FDA-AFEC-4B5F-9397-A9694D19D7C8}"/>
    <dgm:cxn modelId="{BEE239A5-E768-44CB-BF24-1176EE648EB7}" type="presOf" srcId="{57239362-9561-450A-A475-256814594F36}" destId="{4F5ED06F-E127-43FA-A94D-C6A6690D8305}" srcOrd="1" destOrd="0" presId="urn:microsoft.com/office/officeart/2005/8/layout/cycle8"/>
    <dgm:cxn modelId="{34126DAB-7A98-4F09-8AF3-65E6B95A1115}" srcId="{036897DC-9825-4F6F-8DB7-EC69C26C52E9}" destId="{A7D1E48D-4D00-4147-ACB5-4A9C2424D16C}" srcOrd="0" destOrd="0" parTransId="{0D2CAE88-E297-40A6-816B-0E5633C04952}" sibTransId="{D19A6863-2E4B-4F91-8B00-19AB0CCA6B43}"/>
    <dgm:cxn modelId="{C9291CBF-5531-4EFF-A7A7-284269D5CF23}" type="presOf" srcId="{A7D1E48D-4D00-4147-ACB5-4A9C2424D16C}" destId="{0C08AB21-7BB4-4B17-AB80-99B18766EF45}" srcOrd="1" destOrd="0" presId="urn:microsoft.com/office/officeart/2005/8/layout/cycle8"/>
    <dgm:cxn modelId="{BDC975D4-9664-414F-A192-415E5A2E36B3}" srcId="{036897DC-9825-4F6F-8DB7-EC69C26C52E9}" destId="{57239362-9561-450A-A475-256814594F36}" srcOrd="1" destOrd="0" parTransId="{1AAC4814-4F5C-4C22-B7AC-D2951C6C871D}" sibTransId="{F03C825E-A95B-4EFB-8BD0-5CF2A6C156DC}"/>
    <dgm:cxn modelId="{26B0ACDF-0D28-4D02-A56E-E1F340E7C930}" type="presOf" srcId="{036897DC-9825-4F6F-8DB7-EC69C26C52E9}" destId="{75D59F79-FE8A-4E5F-9911-C615FEF074BE}" srcOrd="0" destOrd="0" presId="urn:microsoft.com/office/officeart/2005/8/layout/cycle8"/>
    <dgm:cxn modelId="{414FEDEA-1B61-4440-AF93-A497D4F27D6E}" type="presOf" srcId="{D4D39BE8-8DD5-451C-A398-71158E0A76CF}" destId="{B119F11F-B3C9-42BD-B782-DF32A08A4C2F}" srcOrd="0" destOrd="0" presId="urn:microsoft.com/office/officeart/2005/8/layout/cycle8"/>
    <dgm:cxn modelId="{31A7B140-CBC1-4F8A-8AD0-FEDC25EB31A9}" type="presParOf" srcId="{75D59F79-FE8A-4E5F-9911-C615FEF074BE}" destId="{13FEB94F-AB5E-40B6-B1D9-A00A8E595EEA}" srcOrd="0" destOrd="0" presId="urn:microsoft.com/office/officeart/2005/8/layout/cycle8"/>
    <dgm:cxn modelId="{A3AB360B-7D64-4460-8D00-BB69CBEF113B}" type="presParOf" srcId="{75D59F79-FE8A-4E5F-9911-C615FEF074BE}" destId="{D5037951-596B-4665-84C5-96069E39B687}" srcOrd="1" destOrd="0" presId="urn:microsoft.com/office/officeart/2005/8/layout/cycle8"/>
    <dgm:cxn modelId="{45D73D63-282E-4C95-924D-BD35C4E95629}" type="presParOf" srcId="{75D59F79-FE8A-4E5F-9911-C615FEF074BE}" destId="{D3F3ACBF-C680-4688-887A-7E77A850D155}" srcOrd="2" destOrd="0" presId="urn:microsoft.com/office/officeart/2005/8/layout/cycle8"/>
    <dgm:cxn modelId="{6901F40E-FED2-4008-83F9-7D77F77D5F7A}" type="presParOf" srcId="{75D59F79-FE8A-4E5F-9911-C615FEF074BE}" destId="{0C08AB21-7BB4-4B17-AB80-99B18766EF45}" srcOrd="3" destOrd="0" presId="urn:microsoft.com/office/officeart/2005/8/layout/cycle8"/>
    <dgm:cxn modelId="{945818D3-8155-4BA9-862B-E81940A1F7AB}" type="presParOf" srcId="{75D59F79-FE8A-4E5F-9911-C615FEF074BE}" destId="{446CD5A8-BA80-40C2-BBB2-6990DE617E66}" srcOrd="4" destOrd="0" presId="urn:microsoft.com/office/officeart/2005/8/layout/cycle8"/>
    <dgm:cxn modelId="{BDE7203E-B698-4A49-9DA2-635E7B6D7C5C}" type="presParOf" srcId="{75D59F79-FE8A-4E5F-9911-C615FEF074BE}" destId="{21897808-0264-4851-A6D4-8709E5495E09}" srcOrd="5" destOrd="0" presId="urn:microsoft.com/office/officeart/2005/8/layout/cycle8"/>
    <dgm:cxn modelId="{B2F332BC-2AD1-4A4F-8957-94A9DBC23024}" type="presParOf" srcId="{75D59F79-FE8A-4E5F-9911-C615FEF074BE}" destId="{3E3C93D8-EDCC-443B-AA1F-2E1A02891AEA}" srcOrd="6" destOrd="0" presId="urn:microsoft.com/office/officeart/2005/8/layout/cycle8"/>
    <dgm:cxn modelId="{F7AB108A-2BB4-40DB-B4C4-368C2BAFFDEA}" type="presParOf" srcId="{75D59F79-FE8A-4E5F-9911-C615FEF074BE}" destId="{4F5ED06F-E127-43FA-A94D-C6A6690D8305}" srcOrd="7" destOrd="0" presId="urn:microsoft.com/office/officeart/2005/8/layout/cycle8"/>
    <dgm:cxn modelId="{CDB584EB-ECC9-4909-9E26-20E14F93492F}" type="presParOf" srcId="{75D59F79-FE8A-4E5F-9911-C615FEF074BE}" destId="{B119F11F-B3C9-42BD-B782-DF32A08A4C2F}" srcOrd="8" destOrd="0" presId="urn:microsoft.com/office/officeart/2005/8/layout/cycle8"/>
    <dgm:cxn modelId="{5AFD82F9-5C64-47CB-A3A3-7C2022DE721C}" type="presParOf" srcId="{75D59F79-FE8A-4E5F-9911-C615FEF074BE}" destId="{34181F56-C213-40B1-9DBE-A4271C90DD9F}" srcOrd="9" destOrd="0" presId="urn:microsoft.com/office/officeart/2005/8/layout/cycle8"/>
    <dgm:cxn modelId="{1D4C7A4D-8B80-41DD-B385-AD7FB3D3F42B}" type="presParOf" srcId="{75D59F79-FE8A-4E5F-9911-C615FEF074BE}" destId="{19BC5641-4477-4225-ACDD-646F85D8FBF1}" srcOrd="10" destOrd="0" presId="urn:microsoft.com/office/officeart/2005/8/layout/cycle8"/>
    <dgm:cxn modelId="{006BC788-F3F9-44E7-AFDA-6AD92BF82296}" type="presParOf" srcId="{75D59F79-FE8A-4E5F-9911-C615FEF074BE}" destId="{4FDF1680-FAEF-4541-92F0-B4211989A440}" srcOrd="11" destOrd="0" presId="urn:microsoft.com/office/officeart/2005/8/layout/cycle8"/>
    <dgm:cxn modelId="{BA4634D6-8298-426E-AFFB-991088FA23BE}" type="presParOf" srcId="{75D59F79-FE8A-4E5F-9911-C615FEF074BE}" destId="{109B2C61-BE52-4F04-915C-885CAE8746E9}" srcOrd="12" destOrd="0" presId="urn:microsoft.com/office/officeart/2005/8/layout/cycle8"/>
    <dgm:cxn modelId="{EA2B99FA-F295-4DF1-96F3-92621ED7FBBB}" type="presParOf" srcId="{75D59F79-FE8A-4E5F-9911-C615FEF074BE}" destId="{9425DA4D-1045-4A61-892B-A4125A58CCB0}" srcOrd="13" destOrd="0" presId="urn:microsoft.com/office/officeart/2005/8/layout/cycle8"/>
    <dgm:cxn modelId="{7AD97A97-C904-4CCA-961E-D039DF77D82E}" type="presParOf" srcId="{75D59F79-FE8A-4E5F-9911-C615FEF074BE}" destId="{60BD9B2B-8FAC-4877-B272-F14943351FD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01909-9D7D-4333-BF95-1E621A2791CD}">
      <dsp:nvSpPr>
        <dsp:cNvPr id="0" name=""/>
        <dsp:cNvSpPr/>
      </dsp:nvSpPr>
      <dsp:spPr>
        <a:xfrm>
          <a:off x="617219" y="0"/>
          <a:ext cx="6995160" cy="412273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130061-4496-4464-B159-DBAD1E1E2D2F}">
      <dsp:nvSpPr>
        <dsp:cNvPr id="0" name=""/>
        <dsp:cNvSpPr/>
      </dsp:nvSpPr>
      <dsp:spPr>
        <a:xfrm>
          <a:off x="100" y="1236821"/>
          <a:ext cx="1204302" cy="164909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kern="1200" dirty="0"/>
        </a:p>
        <a:p>
          <a:pPr marL="0" lvl="0" indent="0" algn="ctr" defTabSz="533400">
            <a:lnSpc>
              <a:spcPct val="90000"/>
            </a:lnSpc>
            <a:spcBef>
              <a:spcPct val="0"/>
            </a:spcBef>
            <a:spcAft>
              <a:spcPct val="35000"/>
            </a:spcAft>
            <a:buNone/>
          </a:pPr>
          <a:r>
            <a:rPr lang="en-GB" sz="1200" kern="1200" dirty="0"/>
            <a:t>‘Client’ matched with PFS volunteer</a:t>
          </a:r>
        </a:p>
      </dsp:txBody>
      <dsp:txXfrm>
        <a:off x="58889" y="1295610"/>
        <a:ext cx="1086724" cy="1531517"/>
      </dsp:txXfrm>
    </dsp:sp>
    <dsp:sp modelId="{B387ACFC-EA5E-492D-B558-DFAD23F8FD59}">
      <dsp:nvSpPr>
        <dsp:cNvPr id="0" name=""/>
        <dsp:cNvSpPr/>
      </dsp:nvSpPr>
      <dsp:spPr>
        <a:xfrm>
          <a:off x="1405119" y="1236821"/>
          <a:ext cx="1204302" cy="164909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kern="1200" dirty="0"/>
        </a:p>
        <a:p>
          <a:pPr marL="0" lvl="0" indent="0" algn="ctr" defTabSz="533400">
            <a:lnSpc>
              <a:spcPct val="90000"/>
            </a:lnSpc>
            <a:spcBef>
              <a:spcPct val="0"/>
            </a:spcBef>
            <a:spcAft>
              <a:spcPct val="35000"/>
            </a:spcAft>
            <a:buNone/>
          </a:pPr>
          <a:endParaRPr lang="en-GB" sz="500" kern="1200" dirty="0"/>
        </a:p>
        <a:p>
          <a:pPr marL="0" lvl="0" indent="0" algn="ctr" defTabSz="533400">
            <a:lnSpc>
              <a:spcPct val="90000"/>
            </a:lnSpc>
            <a:spcBef>
              <a:spcPct val="0"/>
            </a:spcBef>
            <a:spcAft>
              <a:spcPct val="35000"/>
            </a:spcAft>
            <a:buNone/>
          </a:pPr>
          <a:r>
            <a:rPr lang="en-GB" sz="1200" kern="1200" dirty="0"/>
            <a:t> PFS volunteer contacts client to agree  meeting date/time</a:t>
          </a:r>
        </a:p>
      </dsp:txBody>
      <dsp:txXfrm>
        <a:off x="1463908" y="1295610"/>
        <a:ext cx="1086724" cy="1531517"/>
      </dsp:txXfrm>
    </dsp:sp>
    <dsp:sp modelId="{A1DC67E3-4A27-4DE3-ACE0-56F13CB930B0}">
      <dsp:nvSpPr>
        <dsp:cNvPr id="0" name=""/>
        <dsp:cNvSpPr/>
      </dsp:nvSpPr>
      <dsp:spPr>
        <a:xfrm>
          <a:off x="2810139" y="1241488"/>
          <a:ext cx="1204302" cy="163976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kern="1200" dirty="0"/>
        </a:p>
        <a:p>
          <a:pPr marL="0" lvl="0" indent="0" algn="ctr" defTabSz="533400">
            <a:lnSpc>
              <a:spcPct val="90000"/>
            </a:lnSpc>
            <a:spcBef>
              <a:spcPct val="0"/>
            </a:spcBef>
            <a:spcAft>
              <a:spcPct val="35000"/>
            </a:spcAft>
            <a:buNone/>
          </a:pPr>
          <a:r>
            <a:rPr lang="en-GB" sz="1200" kern="1200" dirty="0"/>
            <a:t>PFS volunteer issues Terms of </a:t>
          </a:r>
          <a:r>
            <a:rPr lang="en-GB" sz="1100" kern="1200" dirty="0"/>
            <a:t>Engagement (including  any pre meeting requirements )</a:t>
          </a:r>
          <a:endParaRPr lang="en-GB" sz="1200" kern="1200" dirty="0"/>
        </a:p>
      </dsp:txBody>
      <dsp:txXfrm>
        <a:off x="2868928" y="1300277"/>
        <a:ext cx="1086724" cy="1522183"/>
      </dsp:txXfrm>
    </dsp:sp>
    <dsp:sp modelId="{B9884D11-4105-409E-B68A-1D9AC2CC1759}">
      <dsp:nvSpPr>
        <dsp:cNvPr id="0" name=""/>
        <dsp:cNvSpPr/>
      </dsp:nvSpPr>
      <dsp:spPr>
        <a:xfrm>
          <a:off x="4215158" y="1236821"/>
          <a:ext cx="1204302" cy="164909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kern="1200" dirty="0"/>
        </a:p>
        <a:p>
          <a:pPr marL="0" lvl="0" indent="0" algn="ctr" defTabSz="533400">
            <a:lnSpc>
              <a:spcPct val="90000"/>
            </a:lnSpc>
            <a:spcBef>
              <a:spcPct val="0"/>
            </a:spcBef>
            <a:spcAft>
              <a:spcPct val="35000"/>
            </a:spcAft>
            <a:buNone/>
          </a:pPr>
          <a:r>
            <a:rPr lang="en-GB" sz="1200" kern="1200" dirty="0"/>
            <a:t>Consultation takes place</a:t>
          </a:r>
        </a:p>
        <a:p>
          <a:pPr marL="0" lvl="0" indent="0" algn="ctr" defTabSz="533400">
            <a:lnSpc>
              <a:spcPct val="90000"/>
            </a:lnSpc>
            <a:spcBef>
              <a:spcPct val="0"/>
            </a:spcBef>
            <a:spcAft>
              <a:spcPct val="35000"/>
            </a:spcAft>
            <a:buNone/>
          </a:pPr>
          <a:r>
            <a:rPr lang="en-GB" sz="1200" kern="1200" dirty="0"/>
            <a:t>(by phone, Skype or face to face)</a:t>
          </a:r>
        </a:p>
      </dsp:txBody>
      <dsp:txXfrm>
        <a:off x="4273947" y="1295610"/>
        <a:ext cx="1086724" cy="1531517"/>
      </dsp:txXfrm>
    </dsp:sp>
    <dsp:sp modelId="{1F9495A7-EC19-4067-91B9-0F8B42441C3C}">
      <dsp:nvSpPr>
        <dsp:cNvPr id="0" name=""/>
        <dsp:cNvSpPr/>
      </dsp:nvSpPr>
      <dsp:spPr>
        <a:xfrm>
          <a:off x="5721267" y="1280357"/>
          <a:ext cx="1204302" cy="164909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88900">
            <a:lnSpc>
              <a:spcPct val="90000"/>
            </a:lnSpc>
            <a:spcBef>
              <a:spcPct val="0"/>
            </a:spcBef>
            <a:spcAft>
              <a:spcPct val="35000"/>
            </a:spcAft>
            <a:buNone/>
          </a:pPr>
          <a:endParaRPr lang="en-GB" sz="200" kern="1200" dirty="0"/>
        </a:p>
        <a:p>
          <a:pPr marL="0" lvl="0" indent="0" algn="ctr" defTabSz="88900">
            <a:lnSpc>
              <a:spcPct val="90000"/>
            </a:lnSpc>
            <a:spcBef>
              <a:spcPct val="0"/>
            </a:spcBef>
            <a:spcAft>
              <a:spcPct val="35000"/>
            </a:spcAft>
            <a:buNone/>
          </a:pPr>
          <a:r>
            <a:rPr lang="en-GB" sz="1200" kern="1200" dirty="0"/>
            <a:t>PFS volunteer issues ‘Options &amp; Priorities’ Report </a:t>
          </a:r>
        </a:p>
        <a:p>
          <a:pPr marL="0" lvl="0" indent="0" algn="ctr" defTabSz="88900">
            <a:lnSpc>
              <a:spcPct val="90000"/>
            </a:lnSpc>
            <a:spcBef>
              <a:spcPct val="0"/>
            </a:spcBef>
            <a:spcAft>
              <a:spcPct val="35000"/>
            </a:spcAft>
            <a:buNone/>
          </a:pPr>
          <a:r>
            <a:rPr lang="en-GB" sz="1200" kern="1200" dirty="0"/>
            <a:t>(within 7 days)</a:t>
          </a:r>
        </a:p>
      </dsp:txBody>
      <dsp:txXfrm>
        <a:off x="5780056" y="1339146"/>
        <a:ext cx="1086724" cy="1531517"/>
      </dsp:txXfrm>
    </dsp:sp>
    <dsp:sp modelId="{707A76BE-3B9F-46AD-A05C-7B5AB0FE0E78}">
      <dsp:nvSpPr>
        <dsp:cNvPr id="0" name=""/>
        <dsp:cNvSpPr/>
      </dsp:nvSpPr>
      <dsp:spPr>
        <a:xfrm>
          <a:off x="7025197" y="1236821"/>
          <a:ext cx="1204302" cy="164909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Client</a:t>
          </a:r>
        </a:p>
        <a:p>
          <a:pPr marL="0" lvl="0" indent="0" algn="ctr" defTabSz="533400">
            <a:lnSpc>
              <a:spcPct val="90000"/>
            </a:lnSpc>
            <a:spcBef>
              <a:spcPct val="0"/>
            </a:spcBef>
            <a:spcAft>
              <a:spcPct val="35000"/>
            </a:spcAft>
            <a:buNone/>
          </a:pPr>
          <a:r>
            <a:rPr lang="en-GB" sz="1200" kern="1200" dirty="0"/>
            <a:t>provides basic satisfaction feedback</a:t>
          </a:r>
        </a:p>
      </dsp:txBody>
      <dsp:txXfrm>
        <a:off x="7083986" y="1295610"/>
        <a:ext cx="1086724" cy="1531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EB94F-AB5E-40B6-B1D9-A00A8E595EEA}">
      <dsp:nvSpPr>
        <dsp:cNvPr id="0" name=""/>
        <dsp:cNvSpPr/>
      </dsp:nvSpPr>
      <dsp:spPr>
        <a:xfrm>
          <a:off x="1592596" y="297040"/>
          <a:ext cx="3838672" cy="3838672"/>
        </a:xfrm>
        <a:prstGeom prst="pie">
          <a:avLst>
            <a:gd name="adj1" fmla="val 16200000"/>
            <a:gd name="adj2" fmla="val 180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0" kern="1200" dirty="0">
              <a:latin typeface="Calibri" pitchFamily="34" charset="0"/>
            </a:rPr>
            <a:t>2017 A Pilot exclusively with the On Course Foundation and in August 2018 broadened to </a:t>
          </a:r>
          <a:r>
            <a:rPr lang="en-GB" sz="1200" b="0" kern="1200" dirty="0" err="1">
              <a:latin typeface="Calibri" pitchFamily="34" charset="0"/>
            </a:rPr>
            <a:t>Blesma</a:t>
          </a:r>
          <a:endParaRPr lang="en-GB" sz="1200" b="0" kern="1200" dirty="0"/>
        </a:p>
      </dsp:txBody>
      <dsp:txXfrm>
        <a:off x="3615668" y="1110473"/>
        <a:ext cx="1370954" cy="1142462"/>
      </dsp:txXfrm>
    </dsp:sp>
    <dsp:sp modelId="{446CD5A8-BA80-40C2-BBB2-6990DE617E66}">
      <dsp:nvSpPr>
        <dsp:cNvPr id="0" name=""/>
        <dsp:cNvSpPr/>
      </dsp:nvSpPr>
      <dsp:spPr>
        <a:xfrm>
          <a:off x="1439106" y="375135"/>
          <a:ext cx="3838672" cy="3838672"/>
        </a:xfrm>
        <a:prstGeom prst="pie">
          <a:avLst>
            <a:gd name="adj1" fmla="val 1800000"/>
            <a:gd name="adj2" fmla="val 900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libri" panose="020F0502020204030204" pitchFamily="34" charset="0"/>
              <a:cs typeface="Calibri" panose="020F0502020204030204" pitchFamily="34" charset="0"/>
            </a:rPr>
            <a:t>Autumn 2018 extended to members of The Forces Pension Society (regardless of health or injury)</a:t>
          </a:r>
        </a:p>
      </dsp:txBody>
      <dsp:txXfrm>
        <a:off x="2353076" y="2865702"/>
        <a:ext cx="2056431" cy="1005366"/>
      </dsp:txXfrm>
    </dsp:sp>
    <dsp:sp modelId="{B119F11F-B3C9-42BD-B782-DF32A08A4C2F}">
      <dsp:nvSpPr>
        <dsp:cNvPr id="0" name=""/>
        <dsp:cNvSpPr/>
      </dsp:nvSpPr>
      <dsp:spPr>
        <a:xfrm>
          <a:off x="1434479" y="297040"/>
          <a:ext cx="3838672" cy="3838672"/>
        </a:xfrm>
        <a:prstGeom prst="pie">
          <a:avLst>
            <a:gd name="adj1" fmla="val 9000000"/>
            <a:gd name="adj2" fmla="val 1620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libri" pitchFamily="34" charset="0"/>
            </a:rPr>
            <a:t>Broaden scope to cover </a:t>
          </a:r>
          <a:r>
            <a:rPr lang="en-GB" sz="1200" b="1" kern="1200" dirty="0">
              <a:latin typeface="Calibri" pitchFamily="34" charset="0"/>
            </a:rPr>
            <a:t>all service </a:t>
          </a:r>
          <a:r>
            <a:rPr lang="en-GB" sz="1200" kern="1200" dirty="0">
              <a:latin typeface="Calibri" pitchFamily="34" charset="0"/>
            </a:rPr>
            <a:t>personnel and veterans (regardless of health or injuries) 2019 via ‘Veterans Gateway’</a:t>
          </a:r>
          <a:endParaRPr lang="en-GB" sz="1200" kern="1200" dirty="0"/>
        </a:p>
      </dsp:txBody>
      <dsp:txXfrm>
        <a:off x="1879126" y="1110473"/>
        <a:ext cx="1370954" cy="1142462"/>
      </dsp:txXfrm>
    </dsp:sp>
    <dsp:sp modelId="{109B2C61-BE52-4F04-915C-885CAE8746E9}">
      <dsp:nvSpPr>
        <dsp:cNvPr id="0" name=""/>
        <dsp:cNvSpPr/>
      </dsp:nvSpPr>
      <dsp:spPr>
        <a:xfrm>
          <a:off x="1355281" y="59407"/>
          <a:ext cx="4313936" cy="4313936"/>
        </a:xfrm>
        <a:prstGeom prst="circularArrow">
          <a:avLst>
            <a:gd name="adj1" fmla="val 5085"/>
            <a:gd name="adj2" fmla="val 327528"/>
            <a:gd name="adj3" fmla="val 1472472"/>
            <a:gd name="adj4" fmla="val 16199432"/>
            <a:gd name="adj5" fmla="val 5932"/>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425DA4D-1045-4A61-892B-A4125A58CCB0}">
      <dsp:nvSpPr>
        <dsp:cNvPr id="0" name=""/>
        <dsp:cNvSpPr/>
      </dsp:nvSpPr>
      <dsp:spPr>
        <a:xfrm>
          <a:off x="1201474" y="137260"/>
          <a:ext cx="4313936" cy="4313936"/>
        </a:xfrm>
        <a:prstGeom prst="circularArrow">
          <a:avLst>
            <a:gd name="adj1" fmla="val 5085"/>
            <a:gd name="adj2" fmla="val 327528"/>
            <a:gd name="adj3" fmla="val 8671970"/>
            <a:gd name="adj4" fmla="val 1800502"/>
            <a:gd name="adj5" fmla="val 5932"/>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0BD9B2B-8FAC-4877-B272-F14943351FD6}">
      <dsp:nvSpPr>
        <dsp:cNvPr id="0" name=""/>
        <dsp:cNvSpPr/>
      </dsp:nvSpPr>
      <dsp:spPr>
        <a:xfrm>
          <a:off x="1196531" y="59407"/>
          <a:ext cx="4313936" cy="4313936"/>
        </a:xfrm>
        <a:prstGeom prst="circularArrow">
          <a:avLst>
            <a:gd name="adj1" fmla="val 5085"/>
            <a:gd name="adj2" fmla="val 327528"/>
            <a:gd name="adj3" fmla="val 15873039"/>
            <a:gd name="adj4" fmla="val 9000000"/>
            <a:gd name="adj5" fmla="val 5932"/>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0" cy="501015"/>
          </a:xfrm>
          <a:prstGeom prst="rect">
            <a:avLst/>
          </a:prstGeom>
        </p:spPr>
        <p:txBody>
          <a:bodyPr vert="horz" lIns="93159" tIns="46580" rIns="93159" bIns="46580" rtlCol="0"/>
          <a:lstStyle>
            <a:lvl1pPr algn="l">
              <a:defRPr sz="1200"/>
            </a:lvl1pPr>
          </a:lstStyle>
          <a:p>
            <a:endParaRPr lang="en-GB" dirty="0"/>
          </a:p>
        </p:txBody>
      </p:sp>
      <p:sp>
        <p:nvSpPr>
          <p:cNvPr id="3" name="Date Placeholder 2"/>
          <p:cNvSpPr>
            <a:spLocks noGrp="1"/>
          </p:cNvSpPr>
          <p:nvPr>
            <p:ph type="dt" sz="quarter" idx="1"/>
          </p:nvPr>
        </p:nvSpPr>
        <p:spPr>
          <a:xfrm>
            <a:off x="3901699" y="0"/>
            <a:ext cx="2984870" cy="501015"/>
          </a:xfrm>
          <a:prstGeom prst="rect">
            <a:avLst/>
          </a:prstGeom>
        </p:spPr>
        <p:txBody>
          <a:bodyPr vert="horz" lIns="93159" tIns="46580" rIns="93159" bIns="46580" rtlCol="0"/>
          <a:lstStyle>
            <a:lvl1pPr algn="r">
              <a:defRPr sz="1200"/>
            </a:lvl1pPr>
          </a:lstStyle>
          <a:p>
            <a:fld id="{FDC67AC7-EEB7-4CC7-831D-6072AAC6B4DC}" type="datetimeFigureOut">
              <a:rPr lang="en-GB" smtClean="0"/>
              <a:pPr/>
              <a:t>11/12/2023</a:t>
            </a:fld>
            <a:endParaRPr lang="en-GB" dirty="0"/>
          </a:p>
        </p:txBody>
      </p:sp>
      <p:sp>
        <p:nvSpPr>
          <p:cNvPr id="4" name="Footer Placeholder 3"/>
          <p:cNvSpPr>
            <a:spLocks noGrp="1"/>
          </p:cNvSpPr>
          <p:nvPr>
            <p:ph type="ftr" sz="quarter" idx="2"/>
          </p:nvPr>
        </p:nvSpPr>
        <p:spPr>
          <a:xfrm>
            <a:off x="0" y="9517546"/>
            <a:ext cx="2984870" cy="501015"/>
          </a:xfrm>
          <a:prstGeom prst="rect">
            <a:avLst/>
          </a:prstGeom>
        </p:spPr>
        <p:txBody>
          <a:bodyPr vert="horz" lIns="93159" tIns="46580" rIns="93159" bIns="4658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01699" y="9517546"/>
            <a:ext cx="2984870" cy="501015"/>
          </a:xfrm>
          <a:prstGeom prst="rect">
            <a:avLst/>
          </a:prstGeom>
        </p:spPr>
        <p:txBody>
          <a:bodyPr vert="horz" lIns="93159" tIns="46580" rIns="93159" bIns="46580" rtlCol="0" anchor="b"/>
          <a:lstStyle>
            <a:lvl1pPr algn="r">
              <a:defRPr sz="1200"/>
            </a:lvl1pPr>
          </a:lstStyle>
          <a:p>
            <a:fld id="{F70F8F71-194B-4F5E-8D5D-0DF10CE182FB}" type="slidenum">
              <a:rPr lang="en-GB" smtClean="0"/>
              <a:pPr/>
              <a:t>‹#›</a:t>
            </a:fld>
            <a:endParaRPr lang="en-GB"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7-17T15:27:22.921"/>
    </inkml:context>
    <inkml:brush xml:id="br0">
      <inkml:brushProperty name="width" value="0.05" units="cm"/>
      <inkml:brushProperty name="height" value="0.05" units="cm"/>
      <inkml:brushProperty name="color" value="#004F8B"/>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160" cy="501576"/>
          </a:xfrm>
          <a:prstGeom prst="rect">
            <a:avLst/>
          </a:prstGeom>
        </p:spPr>
        <p:txBody>
          <a:bodyPr vert="horz" lIns="93159" tIns="46580" rIns="93159" bIns="46580" rtlCol="0"/>
          <a:lstStyle>
            <a:lvl1pPr algn="l">
              <a:defRPr sz="1200"/>
            </a:lvl1pPr>
          </a:lstStyle>
          <a:p>
            <a:endParaRPr lang="en-GB" dirty="0"/>
          </a:p>
        </p:txBody>
      </p:sp>
      <p:sp>
        <p:nvSpPr>
          <p:cNvPr id="3" name="Date Placeholder 2"/>
          <p:cNvSpPr>
            <a:spLocks noGrp="1"/>
          </p:cNvSpPr>
          <p:nvPr>
            <p:ph type="dt" idx="1"/>
          </p:nvPr>
        </p:nvSpPr>
        <p:spPr>
          <a:xfrm>
            <a:off x="3902363" y="0"/>
            <a:ext cx="2984160" cy="501576"/>
          </a:xfrm>
          <a:prstGeom prst="rect">
            <a:avLst/>
          </a:prstGeom>
        </p:spPr>
        <p:txBody>
          <a:bodyPr vert="horz" lIns="93159" tIns="46580" rIns="93159" bIns="46580" rtlCol="0"/>
          <a:lstStyle>
            <a:lvl1pPr algn="r">
              <a:defRPr sz="1200"/>
            </a:lvl1pPr>
          </a:lstStyle>
          <a:p>
            <a:fld id="{97319788-BCCA-4FD2-8DC3-18253E69519C}" type="datetimeFigureOut">
              <a:rPr lang="en-GB" smtClean="0"/>
              <a:pPr/>
              <a:t>11/12/2023</a:t>
            </a:fld>
            <a:endParaRPr lang="en-GB" dirty="0"/>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3159" tIns="46580" rIns="93159" bIns="46580" rtlCol="0" anchor="ctr"/>
          <a:lstStyle/>
          <a:p>
            <a:endParaRPr lang="en-GB" dirty="0"/>
          </a:p>
        </p:txBody>
      </p:sp>
      <p:sp>
        <p:nvSpPr>
          <p:cNvPr id="5" name="Notes Placeholder 4"/>
          <p:cNvSpPr>
            <a:spLocks noGrp="1"/>
          </p:cNvSpPr>
          <p:nvPr>
            <p:ph type="body" sz="quarter" idx="3"/>
          </p:nvPr>
        </p:nvSpPr>
        <p:spPr>
          <a:xfrm>
            <a:off x="688653" y="4759362"/>
            <a:ext cx="5510858" cy="4509375"/>
          </a:xfrm>
          <a:prstGeom prst="rect">
            <a:avLst/>
          </a:prstGeom>
        </p:spPr>
        <p:txBody>
          <a:bodyPr vert="horz" lIns="93159" tIns="46580" rIns="93159" bIns="465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122"/>
            <a:ext cx="2984160" cy="501575"/>
          </a:xfrm>
          <a:prstGeom prst="rect">
            <a:avLst/>
          </a:prstGeom>
        </p:spPr>
        <p:txBody>
          <a:bodyPr vert="horz" lIns="93159" tIns="46580" rIns="93159" bIns="4658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363" y="9517122"/>
            <a:ext cx="2984160" cy="501575"/>
          </a:xfrm>
          <a:prstGeom prst="rect">
            <a:avLst/>
          </a:prstGeom>
        </p:spPr>
        <p:txBody>
          <a:bodyPr vert="horz" lIns="93159" tIns="46580" rIns="93159" bIns="46580" rtlCol="0" anchor="b"/>
          <a:lstStyle>
            <a:lvl1pPr algn="r">
              <a:defRPr sz="1200"/>
            </a:lvl1pPr>
          </a:lstStyle>
          <a:p>
            <a:fld id="{52A11937-EC4F-4041-AC10-B3526E319DB2}"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veteransgateway.org.uk/partner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veteransgateway.org.uk/" TargetMode="External"/><Relationship Id="rId4" Type="http://schemas.openxmlformats.org/officeDocument/2006/relationships/hyperlink" Target="https://support.veteransgateway.org.uk/app/answers/detail/a_id/53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veteransgateway.org.u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gov.uk/government/publications/ilford-park-polish-home" TargetMode="External"/><Relationship Id="rId3" Type="http://schemas.openxmlformats.org/officeDocument/2006/relationships/hyperlink" Target="https://www.gov.uk/government/organisations/ministry-of-defence" TargetMode="External"/><Relationship Id="rId7" Type="http://schemas.openxmlformats.org/officeDocument/2006/relationships/hyperlink" Target="https://www.gov.uk/government/groups/veterans-welfare-service"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gov.uk/government/publications/armed-forces-and-reserve-forces-pension-schemes-guidance-booklets" TargetMode="External"/><Relationship Id="rId5" Type="http://schemas.openxmlformats.org/officeDocument/2006/relationships/hyperlink" Target="https://www.gov.uk/government/publications/war-pension-scheme/war-pension-scheme-what-you-need-to-know" TargetMode="External"/><Relationship Id="rId4" Type="http://schemas.openxmlformats.org/officeDocument/2006/relationships/hyperlink" Target="https://www.gov.uk/government/publications/armed-forces-compensation/armed-forces-compensation-what-you-need-to-know"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veterans-uk@mod.uk"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iiap.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gov.uk/government/publications/joint-service-publication-jsp-765-the-armed-forces-compensation-schem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gov.uk/pensions-and-compensation-for-veterans"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gov.uk/government/collections/armed-forces-pension-scheme-2015"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mailto:enq@hmsolicitors.co.uk"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mailto:lyn.new@thepfs.org"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hepfs.org/about/inside-the-pfs/forcesmoneypla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ncoursefoundation.com/who-we-a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lesma.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orcespensionsociety.org/about-u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During the Personal Finance Society Symposiums in November 2016, we highlighted a new pro-bono initiative for injured service personnel which we launched in June 2017</a:t>
            </a:r>
          </a:p>
          <a:p>
            <a:r>
              <a:rPr lang="en-GB" dirty="0"/>
              <a:t>This inititiative stems from an approach to the Society made by </a:t>
            </a:r>
            <a:r>
              <a:rPr lang="en-US" dirty="0"/>
              <a:t>the On Course Foundation, a registered charity that helps injured armed forces veterans by introducing them to golf and encourages them to attend the Foundation’s  ‘Golf Skills &amp; Employment Events’ (which explores how golf can help them on the road to recovery and how the golf industry can provide employment such as golf course management, green keeping, marketing etc).</a:t>
            </a:r>
          </a:p>
          <a:p>
            <a:endParaRPr lang="en-GB" b="1" dirty="0"/>
          </a:p>
          <a:p>
            <a:r>
              <a:rPr lang="en-US" dirty="0"/>
              <a:t>Following greater active engagement of our armed forces in recent years, the Foundation has become aware that many veterans are in receipt of substantial sums of money as a result of either payments from the Armed Forces Compensation Scheme or Insurance based payouts.  In many cases, the amounts involved are of a level that the veteran has never had to contemplate or manage in the past and has placed them in a position of vulnerability, ranging from inappropriate advice that doesn’t have the best long-term interests of the veteran at its centre, sub-optimal advice that does not take into account specific circumstances, through to more blatant fraudulent activity and financial scams. </a:t>
            </a:r>
          </a:p>
          <a:p>
            <a:endParaRPr lang="en-GB" b="1" dirty="0"/>
          </a:p>
          <a:p>
            <a:r>
              <a:rPr lang="en-US" dirty="0"/>
              <a:t>The Personal Finance Society is ideally placed to establish a process whereby veterans and serving armed forces personnel can be placed in a less vulnerable and better informed position via receipt of a free ‘pro bono’ guidance consultation with a member of the Personal Finance Society who is a fully qualified and regulated financial adviser. This may or may not then lead to the delivery of fee based regulatory advice with a personal recommendation as to a course of action and/or product transaction</a:t>
            </a:r>
          </a:p>
          <a:p>
            <a:endParaRPr lang="en-US" b="1" dirty="0"/>
          </a:p>
          <a:p>
            <a:r>
              <a:rPr lang="en-GB" dirty="0"/>
              <a:t>In 2018 the initiative was extended to members of </a:t>
            </a:r>
            <a:r>
              <a:rPr lang="en-GB" dirty="0" err="1"/>
              <a:t>Blesma</a:t>
            </a:r>
            <a:r>
              <a:rPr lang="en-GB" dirty="0"/>
              <a:t> – the Limbless Veterans charity and members of the Forces Pension Society, regardless of their health or injuries.  A Strategic Objective of the Personal Finance Society was to extend </a:t>
            </a:r>
            <a:r>
              <a:rPr lang="en-GB" dirty="0" err="1"/>
              <a:t>ForcesMonePlan</a:t>
            </a:r>
            <a:r>
              <a:rPr lang="en-GB" dirty="0"/>
              <a:t> </a:t>
            </a:r>
            <a:r>
              <a:rPr lang="en-US" dirty="0"/>
              <a:t>to cover all service personnel in the UK (injured or not) and in Autumn 2019 the initiative expands to ‘Veterans Gateway’ an online facility providing </a:t>
            </a:r>
            <a:r>
              <a:rPr lang="en-GB" sz="1200" kern="1200" dirty="0">
                <a:solidFill>
                  <a:schemeClr val="tx1"/>
                </a:solidFill>
                <a:effectLst/>
                <a:latin typeface="+mn-lt"/>
                <a:ea typeface="+mn-ea"/>
                <a:cs typeface="+mn-cs"/>
              </a:rPr>
              <a:t>the first point of contact for veterans seeking support.  It connects veterans and their families with a range of local support organisations – both within and outside the Armed Forces sector.</a:t>
            </a:r>
            <a:endParaRPr lang="en-GB" dirty="0"/>
          </a:p>
          <a:p>
            <a:endParaRPr lang="en-GB" b="1" dirty="0"/>
          </a:p>
          <a:p>
            <a:endParaRPr lang="en-GB" dirty="0"/>
          </a:p>
          <a:p>
            <a:endParaRPr lang="en-GB" dirty="0"/>
          </a:p>
        </p:txBody>
      </p:sp>
      <p:sp>
        <p:nvSpPr>
          <p:cNvPr id="4" name="Slide Number Placeholder 3"/>
          <p:cNvSpPr>
            <a:spLocks noGrp="1"/>
          </p:cNvSpPr>
          <p:nvPr>
            <p:ph type="sldNum" sz="quarter" idx="10"/>
          </p:nvPr>
        </p:nvSpPr>
        <p:spPr/>
        <p:txBody>
          <a:bodyPr/>
          <a:lstStyle/>
          <a:p>
            <a:fld id="{3C485503-0F31-EA48-88B1-3F5C1C92C6D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May 2017 a new service offering a single point of contact for Veterans seeking help was launched, called </a:t>
            </a:r>
            <a:r>
              <a:rPr lang="en-GB" b="1" dirty="0"/>
              <a:t>Veterans Gateway</a:t>
            </a:r>
          </a:p>
          <a:p>
            <a:endParaRPr lang="en-GB" dirty="0"/>
          </a:p>
          <a:p>
            <a:r>
              <a:rPr lang="en-GB" dirty="0"/>
              <a:t>Veterans’ Gateway is made up of a consortium of organisations and Armed Forces charities, including The Royal British Legion, SSAFA – the Armed Forces charity, </a:t>
            </a:r>
            <a:r>
              <a:rPr lang="en-GB" dirty="0" err="1"/>
              <a:t>Poppyscotland</a:t>
            </a:r>
            <a:r>
              <a:rPr lang="en-GB" dirty="0"/>
              <a:t>, Combat Stress and Connect Assist.</a:t>
            </a:r>
          </a:p>
          <a:p>
            <a:endParaRPr lang="en-GB" dirty="0"/>
          </a:p>
          <a:p>
            <a:r>
              <a:rPr lang="en-GB" dirty="0"/>
              <a:t>Their connection with additional </a:t>
            </a:r>
            <a:r>
              <a:rPr lang="en-GB" dirty="0">
                <a:hlinkClick r:id="rId3"/>
              </a:rPr>
              <a:t>key referral partners</a:t>
            </a:r>
            <a:r>
              <a:rPr lang="en-GB" dirty="0"/>
              <a:t> and </a:t>
            </a:r>
            <a:r>
              <a:rPr lang="en-GB" dirty="0">
                <a:hlinkClick r:id="rId4"/>
              </a:rPr>
              <a:t>information organisations</a:t>
            </a:r>
            <a:r>
              <a:rPr lang="en-GB" dirty="0"/>
              <a:t> – both within and outside the Armed Forces sector – means they can direct personnel to the right organisation who can help.</a:t>
            </a:r>
          </a:p>
          <a:p>
            <a:endParaRPr lang="en-GB" dirty="0"/>
          </a:p>
          <a:p>
            <a:r>
              <a:rPr lang="en-GB" dirty="0"/>
              <a:t>Funded by The Armed Forces Covenant, this is the first time a group of this kind has come together formally to deliver a service to help the Armed Forces community.</a:t>
            </a:r>
          </a:p>
          <a:p>
            <a:r>
              <a:rPr lang="en-GB" dirty="0"/>
              <a:t>‘</a:t>
            </a:r>
          </a:p>
          <a:p>
            <a:r>
              <a:rPr lang="en-GB" dirty="0"/>
              <a:t>Forces </a:t>
            </a:r>
            <a:r>
              <a:rPr lang="en-GB" dirty="0" err="1"/>
              <a:t>MoneyPlan</a:t>
            </a:r>
            <a:r>
              <a:rPr lang="en-GB" dirty="0"/>
              <a:t> can be found on their website under ‘Local Support’</a:t>
            </a:r>
          </a:p>
          <a:p>
            <a:endParaRPr lang="en-GB" dirty="0"/>
          </a:p>
          <a:p>
            <a:r>
              <a:rPr lang="en-GB" b="1" dirty="0">
                <a:solidFill>
                  <a:srgbClr val="C00000"/>
                </a:solidFill>
              </a:rPr>
              <a:t>WE SUGGEST YOU FAMILIARISE YOURSELF WITH THIS SITE:</a:t>
            </a:r>
          </a:p>
          <a:p>
            <a:endParaRPr lang="en-GB" dirty="0"/>
          </a:p>
          <a:p>
            <a:r>
              <a:rPr lang="en-GB" sz="1200" dirty="0">
                <a:hlinkClick r:id="rId5"/>
              </a:rPr>
              <a:t>https://www.veteransgateway.org.uk</a:t>
            </a:r>
            <a:endParaRPr lang="en-GB" dirty="0"/>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10</a:t>
            </a:fld>
            <a:endParaRPr lang="en-GB" dirty="0"/>
          </a:p>
        </p:txBody>
      </p:sp>
    </p:spTree>
    <p:extLst>
      <p:ext uri="{BB962C8B-B14F-4D97-AF65-F5344CB8AC3E}">
        <p14:creationId xmlns:p14="http://schemas.microsoft.com/office/powerpoint/2010/main" val="329450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Service personnel and veterans referred to this initiative will benefit from your time and expertise via a 6 step process.</a:t>
            </a:r>
          </a:p>
          <a:p>
            <a:endParaRPr lang="en-GB" dirty="0"/>
          </a:p>
          <a:p>
            <a:r>
              <a:rPr lang="en-GB" dirty="0"/>
              <a:t>Step 1 – the client will be able to provide their contact details through a webpage promoted by each of our Armed Forces Partners and supported by the Personal Finance Society. The Personal Finance Society will match the client with a local adviser</a:t>
            </a:r>
          </a:p>
          <a:p>
            <a:r>
              <a:rPr lang="en-GB" dirty="0"/>
              <a:t> </a:t>
            </a:r>
          </a:p>
          <a:p>
            <a:r>
              <a:rPr lang="en-GB" dirty="0"/>
              <a:t>Step 2 – The adviser will contact the client, make reference to this scheme (Forces </a:t>
            </a:r>
            <a:r>
              <a:rPr lang="en-GB" dirty="0" err="1"/>
              <a:t>MoneyPlan</a:t>
            </a:r>
            <a:r>
              <a:rPr lang="en-GB" dirty="0"/>
              <a:t>) and arrange a mutually convenient appointment.</a:t>
            </a:r>
          </a:p>
          <a:p>
            <a:r>
              <a:rPr lang="en-GB" dirty="0"/>
              <a:t> </a:t>
            </a:r>
          </a:p>
          <a:p>
            <a:r>
              <a:rPr lang="en-GB" dirty="0"/>
              <a:t>Step 3 – the client will be issued with a Statement of Engagement by the pro bono adviser.</a:t>
            </a:r>
          </a:p>
          <a:p>
            <a:endParaRPr lang="en-GB" dirty="0"/>
          </a:p>
          <a:p>
            <a:r>
              <a:rPr lang="en-GB" dirty="0"/>
              <a:t>Step 4 – the generic financial guidance  consultation session will take place as agreed</a:t>
            </a:r>
          </a:p>
          <a:p>
            <a:endParaRPr lang="en-GB" dirty="0"/>
          </a:p>
          <a:p>
            <a:r>
              <a:rPr lang="en-GB" dirty="0"/>
              <a:t>Step 5 – the client will receive a Financial Options and Priorities report together with a Feedback Form within 7 days of the consultation</a:t>
            </a:r>
          </a:p>
          <a:p>
            <a:endParaRPr lang="en-GB" dirty="0"/>
          </a:p>
          <a:p>
            <a:r>
              <a:rPr lang="en-GB" dirty="0"/>
              <a:t>Step 6 – the client will send the Feedback Form direct to the Personal Finance Society</a:t>
            </a:r>
          </a:p>
          <a:p>
            <a:endParaRPr lang="en-GB" dirty="0"/>
          </a:p>
          <a:p>
            <a:r>
              <a:rPr lang="en-GB" dirty="0"/>
              <a:t>Full details of the client journey and how the initiative will work in more detail is available within the ‘Handbook for Financial Advisers’</a:t>
            </a:r>
          </a:p>
        </p:txBody>
      </p:sp>
      <p:sp>
        <p:nvSpPr>
          <p:cNvPr id="4" name="Slide Number Placeholder 3"/>
          <p:cNvSpPr>
            <a:spLocks noGrp="1"/>
          </p:cNvSpPr>
          <p:nvPr>
            <p:ph type="sldNum" sz="quarter" idx="10"/>
          </p:nvPr>
        </p:nvSpPr>
        <p:spPr/>
        <p:txBody>
          <a:bodyPr/>
          <a:lstStyle/>
          <a:p>
            <a:fld id="{52A11937-EC4F-4041-AC10-B3526E319DB2}"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It is important we operate a degree of quality control to protect both volunteer advisers and the recipients of guidance delivered through the initiative.</a:t>
            </a:r>
          </a:p>
          <a:p>
            <a:r>
              <a:rPr lang="en-GB" dirty="0"/>
              <a:t> </a:t>
            </a:r>
          </a:p>
          <a:p>
            <a:r>
              <a:rPr lang="en-GB" dirty="0"/>
              <a:t>As such, in addition to commitment to an agreed process of delivery,  and confirmation of reading this CPD slide deck and notes, you will be required to familiarise and use the following 4 key  documents : </a:t>
            </a:r>
          </a:p>
          <a:p>
            <a:endParaRPr lang="en-GB" dirty="0"/>
          </a:p>
          <a:p>
            <a:pPr marL="232898" indent="-232898">
              <a:buFont typeface="+mj-lt"/>
              <a:buAutoNum type="arabicPeriod"/>
            </a:pPr>
            <a:r>
              <a:rPr lang="en-GB" dirty="0"/>
              <a:t>Handbook for Financial Advisers</a:t>
            </a:r>
          </a:p>
          <a:p>
            <a:pPr marL="232898" indent="-232898">
              <a:buFont typeface="+mj-lt"/>
              <a:buAutoNum type="arabicPeriod"/>
            </a:pPr>
            <a:r>
              <a:rPr lang="en-GB" dirty="0"/>
              <a:t>Pro Bono Financial Options and Priorities Report</a:t>
            </a:r>
          </a:p>
          <a:p>
            <a:pPr marL="232898" indent="-232898">
              <a:buFont typeface="+mj-lt"/>
              <a:buAutoNum type="arabicPeriod"/>
            </a:pPr>
            <a:r>
              <a:rPr lang="en-GB" dirty="0"/>
              <a:t>Statement of Engagement</a:t>
            </a:r>
          </a:p>
          <a:p>
            <a:pPr marL="232898" indent="-232898">
              <a:buFont typeface="+mj-lt"/>
              <a:buAutoNum type="arabicPeriod"/>
            </a:pPr>
            <a:r>
              <a:rPr lang="en-GB" dirty="0"/>
              <a:t>Feedback Form</a:t>
            </a:r>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section provides details of key services either provided by,</a:t>
            </a:r>
            <a:r>
              <a:rPr lang="en-GB" baseline="0" dirty="0"/>
              <a:t> endorsed or recognised by the Ministry of Defence for service personnel and/or veterans.</a:t>
            </a:r>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endParaRPr lang="en-GB" b="1"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With over 2000 charities and organisations providing support to Veterans in the UK, navigation to find appropriate help is difficult.</a:t>
            </a:r>
          </a:p>
          <a:p>
            <a:endParaRPr lang="en-GB" dirty="0"/>
          </a:p>
          <a:p>
            <a:r>
              <a:rPr lang="en-GB" dirty="0"/>
              <a:t>On 22</a:t>
            </a:r>
            <a:r>
              <a:rPr lang="en-GB" baseline="30000" dirty="0"/>
              <a:t>nd</a:t>
            </a:r>
            <a:r>
              <a:rPr lang="en-GB" dirty="0"/>
              <a:t> May 2017 a new service offering a single point of contact for Veterans seeking help was launched, called </a:t>
            </a:r>
            <a:r>
              <a:rPr lang="en-GB" b="1" dirty="0"/>
              <a:t>Veterans Gateway</a:t>
            </a:r>
          </a:p>
          <a:p>
            <a:r>
              <a:rPr lang="en-GB" b="1" dirty="0"/>
              <a:t> </a:t>
            </a:r>
          </a:p>
          <a:p>
            <a:r>
              <a:rPr lang="en-GB" dirty="0"/>
              <a:t>Take a look at the following: </a:t>
            </a:r>
            <a:r>
              <a:rPr lang="en-GB" u="sng" dirty="0">
                <a:hlinkClick r:id="rId3"/>
              </a:rPr>
              <a:t>https://www.veteransgateway.org.uk/</a:t>
            </a:r>
            <a:endParaRPr lang="en-GB" dirty="0"/>
          </a:p>
          <a:p>
            <a:r>
              <a:rPr lang="en-GB" dirty="0"/>
              <a:t> </a:t>
            </a:r>
          </a:p>
          <a:p>
            <a:r>
              <a:rPr lang="en-GB" dirty="0"/>
              <a:t>The service is delivered by a consortium of charities led by The Royal British Legion, and includes </a:t>
            </a:r>
            <a:r>
              <a:rPr lang="en-GB" dirty="0" err="1"/>
              <a:t>Poppyscotland</a:t>
            </a:r>
            <a:r>
              <a:rPr lang="en-GB" dirty="0"/>
              <a:t>, Combat Stress, Connect Assist, the Ministry of Defence and SSAFA - the Armed Forces Charity. </a:t>
            </a:r>
          </a:p>
          <a:p>
            <a:endParaRPr lang="en-GB" dirty="0"/>
          </a:p>
          <a:p>
            <a:r>
              <a:rPr lang="en-GB" dirty="0"/>
              <a:t>The service is funded by The Ministry of Defence, with £2m coming from Covenant Fund.</a:t>
            </a:r>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395315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Veterans UK is part of the </a:t>
            </a:r>
            <a:r>
              <a:rPr lang="en-GB" dirty="0">
                <a:hlinkClick r:id="rId3"/>
              </a:rPr>
              <a:t>Ministry of Defence</a:t>
            </a:r>
            <a:r>
              <a:rPr lang="en-GB" dirty="0"/>
              <a:t> and helps ex-service personnel get appropriate support from Government, local authorities, independent bodies and the charity sector.</a:t>
            </a:r>
          </a:p>
          <a:p>
            <a:endParaRPr lang="en-GB" dirty="0"/>
          </a:p>
          <a:p>
            <a:r>
              <a:rPr lang="en-GB" dirty="0"/>
              <a:t>Veterans UK administers the armed forces pension schemes and compensation payments for those injured or bereaved through service.  It also provides welfare support for veterans of any age, and their families through the Veterans Welfare Service and the Veterans UK helpline: 0808 1914 2 18.</a:t>
            </a:r>
          </a:p>
          <a:p>
            <a:endParaRPr lang="en-GB" dirty="0"/>
          </a:p>
          <a:p>
            <a:r>
              <a:rPr lang="en-GB" dirty="0"/>
              <a:t>Specifically, it is responsible for:</a:t>
            </a:r>
          </a:p>
          <a:p>
            <a:endParaRPr lang="en-GB" dirty="0"/>
          </a:p>
          <a:p>
            <a:r>
              <a:rPr lang="en-GB" dirty="0">
                <a:hlinkClick r:id="rId4"/>
              </a:rPr>
              <a:t>Armed Forces Compensation Scheme (AFCS)</a:t>
            </a:r>
            <a:endParaRPr lang="en-GB" dirty="0"/>
          </a:p>
          <a:p>
            <a:endParaRPr lang="en-GB" dirty="0"/>
          </a:p>
          <a:p>
            <a:r>
              <a:rPr lang="en-GB" dirty="0">
                <a:hlinkClick r:id="rId5"/>
              </a:rPr>
              <a:t>War Disablement Pension</a:t>
            </a:r>
            <a:endParaRPr lang="en-GB" dirty="0"/>
          </a:p>
          <a:p>
            <a:endParaRPr lang="en-GB" dirty="0"/>
          </a:p>
          <a:p>
            <a:r>
              <a:rPr lang="en-GB" dirty="0">
                <a:hlinkClick r:id="rId6"/>
              </a:rPr>
              <a:t>Armed Forces Pensions</a:t>
            </a:r>
            <a:endParaRPr lang="en-GB" dirty="0"/>
          </a:p>
          <a:p>
            <a:endParaRPr lang="en-GB" dirty="0"/>
          </a:p>
          <a:p>
            <a:r>
              <a:rPr lang="en-GB" dirty="0">
                <a:hlinkClick r:id="rId7"/>
              </a:rPr>
              <a:t>Veterans Welfare Service (VWS)</a:t>
            </a:r>
            <a:endParaRPr lang="en-GB" dirty="0"/>
          </a:p>
          <a:p>
            <a:endParaRPr lang="en-GB" dirty="0"/>
          </a:p>
          <a:p>
            <a:r>
              <a:rPr lang="en-GB" dirty="0">
                <a:hlinkClick r:id="rId8"/>
              </a:rPr>
              <a:t>Ilford Park Polish Home</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helpline staff offer specific advice on war disablement pension and armed forces compensation scheme claims. The helpline also offers advice on other issues including benefits, pensions, loans and grants, emergency accommodation, finding a job, retraining, health issues, welfare concerns, service records and medals.</a:t>
            </a:r>
          </a:p>
          <a:p>
            <a:r>
              <a:rPr lang="en-GB" dirty="0"/>
              <a:t>They also have up to date information on central/local Government and ex service organisations, and other voluntary groups.</a:t>
            </a:r>
          </a:p>
          <a:p>
            <a:endParaRPr lang="en-GB" dirty="0"/>
          </a:p>
          <a:p>
            <a:r>
              <a:rPr lang="en-GB" dirty="0"/>
              <a:t>Veterans UK </a:t>
            </a:r>
            <a:br>
              <a:rPr lang="en-GB" dirty="0"/>
            </a:br>
            <a:r>
              <a:rPr lang="en-GB" dirty="0"/>
              <a:t>Tomlinson House </a:t>
            </a:r>
            <a:br>
              <a:rPr lang="en-GB" dirty="0"/>
            </a:br>
            <a:r>
              <a:rPr lang="en-GB" dirty="0"/>
              <a:t>Norcross </a:t>
            </a:r>
            <a:br>
              <a:rPr lang="en-GB" dirty="0"/>
            </a:br>
            <a:r>
              <a:rPr lang="en-GB" dirty="0"/>
              <a:t>Thornton </a:t>
            </a:r>
            <a:r>
              <a:rPr lang="en-GB" dirty="0" err="1"/>
              <a:t>Cleveleys</a:t>
            </a:r>
            <a:r>
              <a:rPr lang="en-GB" dirty="0"/>
              <a:t> </a:t>
            </a:r>
            <a:br>
              <a:rPr lang="en-GB" dirty="0"/>
            </a:br>
            <a:r>
              <a:rPr lang="en-GB" dirty="0"/>
              <a:t>FY5 3WP </a:t>
            </a:r>
            <a:br>
              <a:rPr lang="en-GB" dirty="0"/>
            </a:br>
            <a:endParaRPr lang="en-GB" dirty="0"/>
          </a:p>
          <a:p>
            <a:r>
              <a:rPr lang="en-GB" dirty="0"/>
              <a:t>Email </a:t>
            </a:r>
            <a:r>
              <a:rPr lang="en-GB" dirty="0">
                <a:hlinkClick r:id="rId3"/>
              </a:rPr>
              <a:t>veterans-uk@mod.uk</a:t>
            </a:r>
            <a:endParaRPr lang="en-GB" dirty="0"/>
          </a:p>
          <a:p>
            <a:r>
              <a:rPr lang="en-GB" dirty="0" err="1"/>
              <a:t>Freephone</a:t>
            </a:r>
            <a:r>
              <a:rPr lang="en-GB" dirty="0"/>
              <a:t> (UK only): 0808 1914 2 18</a:t>
            </a:r>
          </a:p>
          <a:p>
            <a:r>
              <a:rPr lang="en-GB" dirty="0"/>
              <a:t>Telephone (overseas): +44 1253 866 043</a:t>
            </a:r>
          </a:p>
          <a:p>
            <a:r>
              <a:rPr lang="en-GB" dirty="0"/>
              <a:t>8.00 am to 5:00 pm Monday to Friday</a:t>
            </a:r>
          </a:p>
          <a:p>
            <a:endParaRPr lang="en-GB" dirty="0"/>
          </a:p>
          <a:p>
            <a:r>
              <a:rPr lang="en-GB" dirty="0"/>
              <a:t>When the helpline is closed, callers will be given the option to be routed to Combat Stress or The Samaritans 24hr helpline.</a:t>
            </a:r>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Services Insurance and Investment Advisory Panel (recognised by the MOD) is made up of individuals and firms who are insurance and independent financial advisers specialising in providing services to members of HM Forces.</a:t>
            </a:r>
          </a:p>
          <a:p>
            <a:endParaRPr lang="en-GB" dirty="0"/>
          </a:p>
          <a:p>
            <a:r>
              <a:rPr lang="en-GB" dirty="0"/>
              <a:t>All Member Firms must be authorised and regulated by the FCA in the UK and adhere to the SIIAP Code of Practice.</a:t>
            </a:r>
          </a:p>
          <a:p>
            <a:endParaRPr lang="en-GB" dirty="0"/>
          </a:p>
          <a:p>
            <a:r>
              <a:rPr lang="en-GB" dirty="0"/>
              <a:t>A directory of members is available via the website:</a:t>
            </a:r>
          </a:p>
          <a:p>
            <a:endParaRPr lang="en-GB" dirty="0"/>
          </a:p>
          <a:p>
            <a:r>
              <a:rPr lang="en-GB" dirty="0">
                <a:hlinkClick r:id="rId3"/>
              </a:rPr>
              <a:t>http://siiap.org/</a:t>
            </a:r>
            <a:endParaRPr lang="en-GB" dirty="0"/>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As part of your engagement with </a:t>
            </a:r>
            <a:r>
              <a:rPr lang="en-GB" baseline="0" dirty="0"/>
              <a:t>service personnel and veterans via Forces </a:t>
            </a:r>
            <a:r>
              <a:rPr lang="en-GB" baseline="0" dirty="0" err="1"/>
              <a:t>MoneyPlan</a:t>
            </a:r>
            <a:r>
              <a:rPr lang="en-GB" baseline="0" dirty="0"/>
              <a:t>, you may encounter individuals who have received compensation payments either from schemes operated by the Ministry of Defence (</a:t>
            </a:r>
            <a:r>
              <a:rPr lang="en-GB" baseline="0" dirty="0" err="1"/>
              <a:t>eg.</a:t>
            </a:r>
            <a:r>
              <a:rPr lang="en-GB" baseline="0" dirty="0"/>
              <a:t> The Armed Forces Compensation Scheme – AFCS) or from private insurance (</a:t>
            </a:r>
            <a:r>
              <a:rPr lang="en-GB" baseline="0" dirty="0" err="1"/>
              <a:t>eg</a:t>
            </a:r>
            <a:r>
              <a:rPr lang="en-GB" baseline="0" dirty="0"/>
              <a:t>. PAX or SLI).</a:t>
            </a:r>
          </a:p>
          <a:p>
            <a:endParaRPr lang="en-GB" dirty="0"/>
          </a:p>
          <a:p>
            <a:r>
              <a:rPr lang="en-GB" dirty="0"/>
              <a:t>The following slides provide an overview and source material for both.</a:t>
            </a:r>
          </a:p>
        </p:txBody>
      </p:sp>
      <p:sp>
        <p:nvSpPr>
          <p:cNvPr id="4" name="Slide Number Placeholder 3"/>
          <p:cNvSpPr>
            <a:spLocks noGrp="1"/>
          </p:cNvSpPr>
          <p:nvPr>
            <p:ph type="sldNum" sz="quarter" idx="10"/>
          </p:nvPr>
        </p:nvSpPr>
        <p:spPr/>
        <p:txBody>
          <a:bodyPr/>
          <a:lstStyle/>
          <a:p>
            <a:fld id="{52A11937-EC4F-4041-AC10-B3526E319DB2}" type="slidenum">
              <a:rPr lang="en-GB" smtClean="0"/>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In addition:</a:t>
            </a:r>
          </a:p>
          <a:p>
            <a:r>
              <a:rPr lang="en-GB" dirty="0"/>
              <a:t> </a:t>
            </a:r>
          </a:p>
          <a:p>
            <a:r>
              <a:rPr lang="en-GB" b="1" dirty="0"/>
              <a:t>IVF Treatment </a:t>
            </a:r>
          </a:p>
          <a:p>
            <a:r>
              <a:rPr lang="en-GB" dirty="0"/>
              <a:t>Under the AFCS Service and ex-Service personnel with serious traumatic physical injury to genitalia or groin due to service which results in infertility will receive a supplementary award where clinically appropriate, individuals with these injuries, where infertility has been accepted as due to service, are entitled to receive the number of full cycles of IVF treatment that the NHS trust responsible for the individual's treatment determines corresponds to best practice, up to a maximum of three full cycles of treatment. </a:t>
            </a:r>
          </a:p>
          <a:p>
            <a:endParaRPr lang="en-GB" dirty="0"/>
          </a:p>
          <a:p>
            <a:r>
              <a:rPr lang="en-GB" b="1" dirty="0"/>
              <a:t>Travel Concessions </a:t>
            </a:r>
          </a:p>
          <a:p>
            <a:r>
              <a:rPr lang="en-GB" dirty="0"/>
              <a:t>Individuals who have received at least one AFCS award at tariff levels 1 – 8 who have a permanent mobility-related injury may be automatically eligible, without further assessment, to free bus travel. They may also receive a ‘blue badge’ which entitles them to free parking. More information can be obtained from the individual’s local authority or via www.gov.uk. </a:t>
            </a:r>
          </a:p>
          <a:p>
            <a:endParaRPr lang="en-GB" dirty="0"/>
          </a:p>
          <a:p>
            <a:r>
              <a:rPr lang="en-GB" dirty="0"/>
              <a:t>For a statement of policy for the MOD compensation schemes the following link provides access to the relevant Joint Service Publication (JSP) providing direction that must be followed in accordance with statute or policy mandated by defence or on defence by Central Government.</a:t>
            </a:r>
          </a:p>
          <a:p>
            <a:endParaRPr lang="en-GB" dirty="0"/>
          </a:p>
          <a:p>
            <a:r>
              <a:rPr lang="en-GB" dirty="0">
                <a:hlinkClick r:id="rId3"/>
              </a:rPr>
              <a:t>https://www.gov.uk/government/publications/joint-service-publication-jsp-765-the-armed-forces-compensation-scheme</a:t>
            </a:r>
            <a:endParaRPr lang="en-GB" dirty="0"/>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31</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33</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34</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Consideration should be given to establishing a personal Injury Trust where an individual has received a significant compensation payment.</a:t>
            </a:r>
          </a:p>
          <a:p>
            <a:endParaRPr lang="en-GB" dirty="0"/>
          </a:p>
          <a:p>
            <a:r>
              <a:rPr lang="en-GB" dirty="0"/>
              <a:t>Legal advice can be sought from the Royal British Legion Solicitors Group (see slide 45)</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35</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36</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37</a:t>
            </a:fld>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38</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39</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4</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40</a:t>
            </a:fld>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41</a:t>
            </a:fld>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42</a:t>
            </a:fld>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43</a:t>
            </a:fld>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Over the last few years Armed Forces pensions have become increasingly complex.   Once there was a single scheme; now there are four mainstream schemes and although all but one are closed to new joiners, most of those with service before 2015 will have at least two separate pension entitlements, potentially paying out different sums at different times. Getting a satisfactory explanation of entitlements is difficult, and although MOD provides a number of tools to help (such as the on line calculator) these have limitations</a:t>
            </a:r>
            <a:endParaRPr lang="en-GB" dirty="0">
              <a:hlinkClick r:id="rId3"/>
            </a:endParaRPr>
          </a:p>
          <a:p>
            <a:endParaRPr lang="en-GB" dirty="0">
              <a:hlinkClick r:id="rId3"/>
            </a:endParaRPr>
          </a:p>
          <a:p>
            <a:r>
              <a:rPr lang="en-GB" dirty="0">
                <a:hlinkClick r:id="rId3"/>
              </a:rPr>
              <a:t>AFPS 75</a:t>
            </a:r>
            <a:endParaRPr lang="en-GB" dirty="0"/>
          </a:p>
          <a:p>
            <a:r>
              <a:rPr lang="en-GB" dirty="0"/>
              <a:t>AFPS 75 pension benefits are based on rank and length of service. All personnel serving between 6 April 1975 and 6 April 2005 will have served under the AFPS 75 scheme.</a:t>
            </a:r>
          </a:p>
          <a:p>
            <a:r>
              <a:rPr lang="en-GB" dirty="0">
                <a:hlinkClick r:id="rId3"/>
              </a:rPr>
              <a:t>AFPS 05</a:t>
            </a:r>
            <a:endParaRPr lang="en-GB" dirty="0"/>
          </a:p>
          <a:p>
            <a:r>
              <a:rPr lang="en-GB" dirty="0"/>
              <a:t>AFPS 05 pension benefits are based on length of service and final salary and personnel who joined after 6 April 2005 will be serving under the AFPS 05 scheme. However, personnel serving between July 2005 and March 2006 were given the option to move to the AFPS 05 as part of the Offer to Transfer process.</a:t>
            </a:r>
          </a:p>
          <a:p>
            <a:r>
              <a:rPr lang="en-GB" dirty="0">
                <a:hlinkClick r:id="rId4"/>
              </a:rPr>
              <a:t>AFPS 15</a:t>
            </a:r>
            <a:endParaRPr lang="en-GB" dirty="0"/>
          </a:p>
          <a:p>
            <a:r>
              <a:rPr lang="en-GB" dirty="0"/>
              <a:t>AFPS 15 is a defined benefits career average re-valued earnings (CARE) scheme. Every year, the MOD adds an amount equal to 1/47th of annual pensionable earnings for that year, to an individual ‘pension pot’.</a:t>
            </a:r>
          </a:p>
          <a:p>
            <a:endParaRPr lang="en-GB" dirty="0"/>
          </a:p>
          <a:p>
            <a:r>
              <a:rPr lang="en-GB" sz="1050" b="1" dirty="0">
                <a:solidFill>
                  <a:srgbClr val="0000FF"/>
                </a:solidFill>
              </a:rPr>
              <a:t>RFPS </a:t>
            </a:r>
            <a:r>
              <a:rPr lang="en-GB" sz="1050" dirty="0"/>
              <a:t>(</a:t>
            </a:r>
            <a:r>
              <a:rPr lang="en-GB" sz="1050" dirty="0">
                <a:solidFill>
                  <a:srgbClr val="0000FF"/>
                </a:solidFill>
              </a:rPr>
              <a:t>https://www.gov.uk/guidance/pensions-and-compensation-for-veterans#history</a:t>
            </a:r>
            <a:r>
              <a:rPr lang="en-GB" sz="1050" dirty="0"/>
              <a:t>)</a:t>
            </a:r>
          </a:p>
          <a:p>
            <a:r>
              <a:rPr lang="en-GB" sz="1050" dirty="0"/>
              <a:t>The Reserve Forces Pension Scheme is for those employed on Full Time Reserve Service (FTRS) appointments including additional duties commitment; or anyone who is mobilised under Paragraph 4, 5 or 6 of the Reserve Forces Act 1996, or a correspondence power under the Reserve Forces Act 1990</a:t>
            </a:r>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44</a:t>
            </a:fld>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Forces Pension Society is a </a:t>
            </a:r>
            <a:r>
              <a:rPr lang="en-GB" b="1" dirty="0"/>
              <a:t>WATCHDOG</a:t>
            </a:r>
            <a:r>
              <a:rPr lang="en-GB" dirty="0"/>
              <a:t>, scrutinising the actions of the MOD and government to make sure that they apply the rules concerning Armed Forces pensions fairly and consistently and that the rules themselves are appropriate. Much of this work is done behind the scenes, but when necessary they will campaign publicly for change.  The Society sits as an independent representative on the MOD Pension Board and also on the Public Sector Pensions Council alongside various public sector trades unions. The Society is also represented at the Customer Advisory Group run by Veterans UK, the MOD Agency that administers Armed Forces Pensions. The Society acts as a watchdog for the whole Armed Forces community, not simply its membership. To ensure they can fulfil this role independently the Society does not seek or receive any public funds. It is also structured as a not for profit membership society rather than a charity, to give it the greatest freedom of action when campaigning.  The Society is therefore like a charity but not a charity, like a trade union but not a trade union.</a:t>
            </a:r>
          </a:p>
          <a:p>
            <a:r>
              <a:rPr lang="en-GB" dirty="0"/>
              <a:t>The Society also acts as a </a:t>
            </a:r>
            <a:r>
              <a:rPr lang="en-GB" b="1" dirty="0"/>
              <a:t>GUIDEDOG</a:t>
            </a:r>
            <a:r>
              <a:rPr lang="en-GB" dirty="0"/>
              <a:t> for its members. This means answering their questions about their particular pensions issues, enabling them to seize control of their destiny and make informed decisions about their future. Armed Forces pension schemes are consciously used as a manning and retention tool and also provide an income stream earlier than most civilian schemes. Queries range from those who simply want to understand their entitlement better or want a forecast verified to those who want to know details about a particular issue affecting them. This could be how to commute their pension or add to it, the implications of FTRS service, divorce, retiring at a particular date, medical awards, Annual Allowance, Life Time Allowance or how to make a complaint or resolve a mistake. </a:t>
            </a:r>
          </a:p>
        </p:txBody>
      </p:sp>
      <p:sp>
        <p:nvSpPr>
          <p:cNvPr id="4" name="Slide Number Placeholder 3"/>
          <p:cNvSpPr>
            <a:spLocks noGrp="1"/>
          </p:cNvSpPr>
          <p:nvPr>
            <p:ph type="sldNum" sz="quarter" idx="10"/>
          </p:nvPr>
        </p:nvSpPr>
        <p:spPr>
          <a:xfrm>
            <a:off x="3904003" y="9526087"/>
            <a:ext cx="2984160" cy="501575"/>
          </a:xfrm>
        </p:spPr>
        <p:txBody>
          <a:bodyPr/>
          <a:lstStyle/>
          <a:p>
            <a:fld id="{52A11937-EC4F-4041-AC10-B3526E319DB2}" type="slidenum">
              <a:rPr lang="en-GB" smtClean="0"/>
              <a:pPr/>
              <a:t>45</a:t>
            </a:fld>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a:t>The Motability Scheme can help with leasing a car, powered wheelchair or scooter.  </a:t>
            </a:r>
          </a:p>
          <a:p>
            <a:pPr>
              <a:buNone/>
            </a:pPr>
            <a:r>
              <a:rPr lang="en-GB" dirty="0"/>
              <a:t>Individuals will need to be getting one of the following:</a:t>
            </a:r>
          </a:p>
          <a:p>
            <a:r>
              <a:rPr lang="en-GB" dirty="0"/>
              <a:t>the higher rate of the mobility component of DLA </a:t>
            </a:r>
          </a:p>
          <a:p>
            <a:r>
              <a:rPr lang="en-GB" b="1" dirty="0"/>
              <a:t>War Pensioners’ Mobility Supplement</a:t>
            </a:r>
          </a:p>
          <a:p>
            <a:r>
              <a:rPr lang="en-GB" b="1" dirty="0"/>
              <a:t>Armed Forces Independence Payment</a:t>
            </a:r>
          </a:p>
          <a:p>
            <a:r>
              <a:rPr lang="en-GB" dirty="0"/>
              <a:t>the enhanced rate of the mobility component of PIP </a:t>
            </a:r>
          </a:p>
          <a:p>
            <a:endParaRPr lang="en-GB" dirty="0"/>
          </a:p>
          <a:p>
            <a:pPr>
              <a:buNone/>
            </a:pPr>
            <a:r>
              <a:rPr lang="en-GB" dirty="0"/>
              <a:t>The Motability Scheme enables disabled people to get mobile by exchanging their </a:t>
            </a:r>
          </a:p>
          <a:p>
            <a:pPr>
              <a:buNone/>
            </a:pPr>
            <a:r>
              <a:rPr lang="en-GB" dirty="0"/>
              <a:t>mobility allowance (above) to lease a new car, scooter or powered wheelchair.</a:t>
            </a:r>
          </a:p>
          <a:p>
            <a:pPr>
              <a:buNone/>
            </a:pPr>
            <a:endParaRPr lang="en-GB" dirty="0"/>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46</a:t>
            </a:fld>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47</a:t>
            </a:fld>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None/>
            </a:pPr>
            <a:r>
              <a:rPr lang="en-GB" dirty="0"/>
              <a:t>Should you identify a ‘client’  need for legal  representation , we suggest members of the Royal British Legion Solicitors Group may be a good starting point.</a:t>
            </a:r>
          </a:p>
          <a:p>
            <a:pPr>
              <a:buNone/>
            </a:pPr>
            <a:endParaRPr lang="en-GB" dirty="0"/>
          </a:p>
          <a:p>
            <a:pPr>
              <a:buNone/>
            </a:pPr>
            <a:r>
              <a:rPr lang="en-GB" dirty="0"/>
              <a:t>The Royal British Legion Solicitors Group (TRBLSG)  was established in 1989  by a group of likeminded solicitors from law firms the breadth of the country, </a:t>
            </a:r>
          </a:p>
          <a:p>
            <a:pPr>
              <a:buNone/>
            </a:pPr>
            <a:r>
              <a:rPr lang="en-GB" dirty="0"/>
              <a:t>some ex-military but all with the same passion; to  represent the Armed Forces and their families by  providing the best legal advice and also to assist injured service personnel regain their quality of life post-injury.</a:t>
            </a:r>
          </a:p>
          <a:p>
            <a:pPr>
              <a:buNone/>
            </a:pPr>
            <a:endParaRPr lang="en-GB" dirty="0"/>
          </a:p>
          <a:p>
            <a:pPr>
              <a:buNone/>
            </a:pPr>
            <a:r>
              <a:rPr lang="en-GB" dirty="0"/>
              <a:t>The </a:t>
            </a:r>
            <a:r>
              <a:rPr lang="en-GB" dirty="0" err="1"/>
              <a:t>OnCourse</a:t>
            </a:r>
            <a:r>
              <a:rPr lang="en-GB" dirty="0"/>
              <a:t> Foundation have recommended the Hilary Meredith Military</a:t>
            </a:r>
          </a:p>
          <a:p>
            <a:pPr>
              <a:buNone/>
            </a:pPr>
            <a:r>
              <a:rPr lang="en-GB" dirty="0"/>
              <a:t> Accidents Solicitors based in Wilmslow, Cheshire and London. This firm was one of the founding members of The Royal British Legion  Solicitors Group  (TRBLSG) </a:t>
            </a:r>
          </a:p>
          <a:p>
            <a:pPr>
              <a:buNone/>
            </a:pPr>
            <a:endParaRPr lang="en-GB" dirty="0"/>
          </a:p>
          <a:p>
            <a:r>
              <a:rPr lang="en-GB" b="1" dirty="0"/>
              <a:t>Wilmslow Office</a:t>
            </a:r>
            <a:br>
              <a:rPr lang="en-GB" dirty="0"/>
            </a:br>
            <a:r>
              <a:rPr lang="en-GB" dirty="0"/>
              <a:t>Hilary Meredith Solicitors Ltd</a:t>
            </a:r>
            <a:br>
              <a:rPr lang="en-GB" dirty="0"/>
            </a:br>
            <a:r>
              <a:rPr lang="en-GB" dirty="0"/>
              <a:t>Meredith House</a:t>
            </a:r>
            <a:br>
              <a:rPr lang="en-GB" dirty="0"/>
            </a:br>
            <a:r>
              <a:rPr lang="en-GB" dirty="0"/>
              <a:t>25-27 Water Lane</a:t>
            </a:r>
            <a:br>
              <a:rPr lang="en-GB" dirty="0"/>
            </a:br>
            <a:r>
              <a:rPr lang="en-GB" dirty="0"/>
              <a:t>Wilmslow</a:t>
            </a:r>
            <a:br>
              <a:rPr lang="en-GB" dirty="0"/>
            </a:br>
            <a:r>
              <a:rPr lang="en-GB" dirty="0"/>
              <a:t>Cheshire</a:t>
            </a:r>
            <a:br>
              <a:rPr lang="en-GB" dirty="0"/>
            </a:br>
            <a:r>
              <a:rPr lang="en-GB" dirty="0"/>
              <a:t>SK9 5AR</a:t>
            </a:r>
          </a:p>
          <a:p>
            <a:r>
              <a:rPr lang="en-GB" dirty="0"/>
              <a:t>Free Phone: 0800 124 4444</a:t>
            </a:r>
          </a:p>
          <a:p>
            <a:r>
              <a:rPr lang="en-GB" dirty="0"/>
              <a:t>Main Telephone: 01625 53 99 22</a:t>
            </a:r>
          </a:p>
          <a:p>
            <a:r>
              <a:rPr lang="en-GB" dirty="0"/>
              <a:t>Fax: 01625 53 99 44</a:t>
            </a:r>
          </a:p>
          <a:p>
            <a:r>
              <a:rPr lang="en-GB" dirty="0"/>
              <a:t>DX: 20805 WILMSLOW</a:t>
            </a:r>
          </a:p>
          <a:p>
            <a:r>
              <a:rPr lang="en-GB" dirty="0"/>
              <a:t>Text: MYCLAIM to 88802</a:t>
            </a:r>
          </a:p>
          <a:p>
            <a:r>
              <a:rPr lang="en-GB" b="1" dirty="0"/>
              <a:t>Email</a:t>
            </a:r>
            <a:r>
              <a:rPr lang="en-GB" dirty="0"/>
              <a:t>: </a:t>
            </a:r>
            <a:r>
              <a:rPr lang="en-GB" b="1" dirty="0">
                <a:hlinkClick r:id="rId3"/>
              </a:rPr>
              <a:t> enq@hmsolicitors.co.uk</a:t>
            </a:r>
            <a:endParaRPr lang="en-GB" b="1" dirty="0"/>
          </a:p>
          <a:p>
            <a:endParaRPr lang="en-GB" dirty="0"/>
          </a:p>
          <a:p>
            <a:r>
              <a:rPr lang="en-GB" b="1" dirty="0"/>
              <a:t>London Office</a:t>
            </a:r>
            <a:br>
              <a:rPr lang="en-GB" dirty="0"/>
            </a:br>
            <a:r>
              <a:rPr lang="en-GB" dirty="0"/>
              <a:t>Hilary Meredith Solicitors Ltd</a:t>
            </a:r>
            <a:br>
              <a:rPr lang="en-GB" dirty="0"/>
            </a:br>
            <a:r>
              <a:rPr lang="en-GB" dirty="0"/>
              <a:t>1 Mitre Court</a:t>
            </a:r>
            <a:br>
              <a:rPr lang="en-GB" dirty="0"/>
            </a:br>
            <a:r>
              <a:rPr lang="en-GB" dirty="0"/>
              <a:t>Inner Temple</a:t>
            </a:r>
            <a:br>
              <a:rPr lang="en-GB" dirty="0"/>
            </a:br>
            <a:r>
              <a:rPr lang="en-GB" dirty="0"/>
              <a:t>London</a:t>
            </a:r>
            <a:br>
              <a:rPr lang="en-GB" dirty="0"/>
            </a:br>
            <a:r>
              <a:rPr lang="en-GB" dirty="0"/>
              <a:t>EC4Y 7BS</a:t>
            </a:r>
          </a:p>
          <a:p>
            <a:r>
              <a:rPr lang="en-GB" dirty="0"/>
              <a:t>Main Telephone: 0203 757 5500</a:t>
            </a:r>
          </a:p>
          <a:p>
            <a:r>
              <a:rPr lang="en-GB" dirty="0"/>
              <a:t>Fax: 0203 757 1080</a:t>
            </a:r>
          </a:p>
          <a:p>
            <a:r>
              <a:rPr lang="en-GB" dirty="0"/>
              <a:t>DX 70 London/Chancery Lane</a:t>
            </a:r>
          </a:p>
          <a:p>
            <a:endParaRPr lang="en-GB" dirty="0"/>
          </a:p>
          <a:p>
            <a:pPr>
              <a:buNone/>
            </a:pPr>
            <a:endParaRPr lang="en-GB" dirty="0"/>
          </a:p>
          <a:p>
            <a:pPr>
              <a:buNone/>
            </a:pPr>
            <a:endParaRPr lang="en-GB" dirty="0"/>
          </a:p>
          <a:p>
            <a:pPr>
              <a:buNone/>
            </a:pPr>
            <a:endParaRPr lang="en-GB" dirty="0"/>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48</a:t>
            </a:fld>
            <a:endParaRPr lang="en-GB"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49</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2A11937-EC4F-4041-AC10-B3526E319DB2}" type="slidenum">
              <a:rPr lang="en-GB" smtClean="0"/>
              <a:pPr/>
              <a:t>5</a:t>
            </a:fld>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GB" dirty="0"/>
              <a:t>A clear opportunity existed to further develop the pro bono initiative following our successful pilot with the On Course Foundation and subsequent extension to members of </a:t>
            </a:r>
            <a:r>
              <a:rPr lang="en-GB" dirty="0" err="1"/>
              <a:t>Blesma</a:t>
            </a:r>
            <a:r>
              <a:rPr lang="en-GB" dirty="0"/>
              <a:t> – and the Forces Pension Society.  Therefore, </a:t>
            </a:r>
            <a:r>
              <a:rPr lang="en-US" dirty="0"/>
              <a:t>in Autumn 2019 the initiative expanded to ‘Veterans Gateway’ an online facility providing </a:t>
            </a:r>
            <a:r>
              <a:rPr lang="en-GB" sz="1200" kern="1200" dirty="0">
                <a:solidFill>
                  <a:schemeClr val="tx1"/>
                </a:solidFill>
                <a:effectLst/>
                <a:latin typeface="+mn-lt"/>
                <a:ea typeface="+mn-ea"/>
                <a:cs typeface="+mn-cs"/>
              </a:rPr>
              <a:t>the first point of contact for veterans seeking support.  It connects veterans and their families with a range of local support organisations – both within and outside the Armed Forces sector.</a:t>
            </a:r>
            <a:endParaRPr lang="en-GB" dirty="0"/>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50</a:t>
            </a:fld>
            <a:endParaRPr lang="en-GB"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Personal Finance Society</a:t>
            </a:r>
          </a:p>
          <a:p>
            <a:r>
              <a:rPr lang="en-GB" dirty="0"/>
              <a:t>20 Fenchurch Street</a:t>
            </a:r>
          </a:p>
          <a:p>
            <a:r>
              <a:rPr lang="en-GB" dirty="0"/>
              <a:t>London</a:t>
            </a:r>
          </a:p>
          <a:p>
            <a:r>
              <a:rPr lang="en-GB" dirty="0"/>
              <a:t>EC3M 3BY</a:t>
            </a:r>
          </a:p>
          <a:p>
            <a:endParaRPr lang="en-GB" dirty="0"/>
          </a:p>
          <a:p>
            <a:r>
              <a:rPr lang="en-GB" dirty="0"/>
              <a:t>George Tsounias</a:t>
            </a:r>
          </a:p>
          <a:p>
            <a:r>
              <a:rPr lang="en-GB" dirty="0"/>
              <a:t>Interim Project Manager</a:t>
            </a:r>
          </a:p>
          <a:p>
            <a:r>
              <a:rPr lang="en-GB" dirty="0"/>
              <a:t>George.Tsounias@cii.co.uk</a:t>
            </a:r>
          </a:p>
          <a:p>
            <a:endParaRPr lang="en-GB" dirty="0"/>
          </a:p>
          <a:p>
            <a:r>
              <a:rPr lang="en-GB" dirty="0"/>
              <a:t>Lyn New</a:t>
            </a:r>
          </a:p>
          <a:p>
            <a:r>
              <a:rPr lang="en-GB" dirty="0"/>
              <a:t>Project Administration</a:t>
            </a:r>
          </a:p>
          <a:p>
            <a:r>
              <a:rPr lang="en-GB" dirty="0">
                <a:hlinkClick r:id="rId3"/>
              </a:rPr>
              <a:t>lyn.new@thepfs.org</a:t>
            </a:r>
            <a:endParaRPr lang="en-GB" dirty="0"/>
          </a:p>
          <a:p>
            <a:endParaRPr lang="en-GB" dirty="0"/>
          </a:p>
          <a:p>
            <a:pPr algn="ctr"/>
            <a:r>
              <a:rPr lang="en-GB" i="1" dirty="0"/>
              <a:t>December 2023</a:t>
            </a:r>
          </a:p>
        </p:txBody>
      </p:sp>
      <p:sp>
        <p:nvSpPr>
          <p:cNvPr id="4" name="Slide Number Placeholder 3"/>
          <p:cNvSpPr>
            <a:spLocks noGrp="1"/>
          </p:cNvSpPr>
          <p:nvPr>
            <p:ph type="sldNum" sz="quarter" idx="10"/>
          </p:nvPr>
        </p:nvSpPr>
        <p:spPr/>
        <p:txBody>
          <a:bodyPr/>
          <a:lstStyle/>
          <a:p>
            <a:fld id="{3C485503-0F31-EA48-88B1-3F5C1C92C6DC}" type="slidenum">
              <a:rPr lang="en-US" smtClean="0"/>
              <a:pPr/>
              <a:t>51</a:t>
            </a:fld>
            <a:endParaRPr lang="en-US" dirty="0"/>
          </a:p>
        </p:txBody>
      </p:sp>
    </p:spTree>
    <p:extLst>
      <p:ext uri="{BB962C8B-B14F-4D97-AF65-F5344CB8AC3E}">
        <p14:creationId xmlns:p14="http://schemas.microsoft.com/office/powerpoint/2010/main" val="325738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Forces </a:t>
            </a:r>
            <a:r>
              <a:rPr lang="en-GB" dirty="0" err="1"/>
              <a:t>MoneyPlan</a:t>
            </a:r>
            <a:r>
              <a:rPr lang="en-GB" baseline="0" dirty="0"/>
              <a:t> is the name the Personal Finance Society has given to the pro bono initiative it has established to provide generic financial guidance to sick and injured service personnel and veterans. This pro bono initiative follows on from the success of the </a:t>
            </a:r>
            <a:r>
              <a:rPr lang="en-GB" baseline="0" dirty="0" err="1"/>
              <a:t>MoneyPlan</a:t>
            </a:r>
            <a:r>
              <a:rPr lang="en-GB" baseline="0" dirty="0"/>
              <a:t> pro bono offering of generic financial guidance run in conjunction with Citizens Advice.</a:t>
            </a:r>
          </a:p>
          <a:p>
            <a:endParaRPr lang="en-GB" dirty="0"/>
          </a:p>
          <a:p>
            <a:r>
              <a:rPr lang="en-GB" dirty="0"/>
              <a:t>Forces </a:t>
            </a:r>
            <a:r>
              <a:rPr lang="en-GB" dirty="0" err="1"/>
              <a:t>MoneyPlan</a:t>
            </a:r>
            <a:r>
              <a:rPr lang="en-GB" dirty="0"/>
              <a:t> is designed to provide free generic financial guidance from a fully qualified and regulated financial adviser and member of the Personal Finance Society. This may or may not lead to the delivery of fee based regulated financial advice with a personal recommendation as to a course of action and/or product transaction.</a:t>
            </a:r>
          </a:p>
          <a:p>
            <a:endParaRPr lang="en-GB" dirty="0"/>
          </a:p>
          <a:p>
            <a:r>
              <a:rPr lang="en-GB" dirty="0"/>
              <a:t> </a:t>
            </a:r>
          </a:p>
          <a:p>
            <a:r>
              <a:rPr lang="en-GB" b="1" dirty="0">
                <a:solidFill>
                  <a:srgbClr val="C00000"/>
                </a:solidFill>
              </a:rPr>
              <a:t>WE SUGGEST YOU FAMILIARISE YOURSELF WITH THIS PAGE WITHIN THE PFS WEBSITE:</a:t>
            </a:r>
          </a:p>
          <a:p>
            <a:endParaRPr lang="en-GB" dirty="0"/>
          </a:p>
          <a:p>
            <a:r>
              <a:rPr lang="en-GB" dirty="0">
                <a:hlinkClick r:id="rId3"/>
              </a:rPr>
              <a:t>http://www.thepfs.org/about/inside-the-pfs/forcesmoneyplan/</a:t>
            </a:r>
            <a:endParaRPr lang="en-GB" dirty="0"/>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On Course Foundation is a leading armed forces charity  that offers injured Service personnel and veterans the opportunity to participate in golf on a level playing field with everyone else, either as a player or through employment in the golf industry. On Course Foundation was officially launched on 2 July 2010 at the Royal Household Golf Club at Windsor Castle.</a:t>
            </a:r>
          </a:p>
          <a:p>
            <a:endParaRPr lang="en-GB" dirty="0"/>
          </a:p>
          <a:p>
            <a:r>
              <a:rPr lang="en-GB" b="1" dirty="0"/>
              <a:t>Why golf?</a:t>
            </a:r>
          </a:p>
          <a:p>
            <a:endParaRPr lang="en-GB" dirty="0"/>
          </a:p>
          <a:p>
            <a:r>
              <a:rPr lang="en-GB" dirty="0"/>
              <a:t>Golf occupies a unique position as one of the few sports where participants of all skills and physical abilities can play together on a level playing field owing to the official handicap system. It offers injured Service personnel not only a sporting challenge but for those leaving Service, an array of attractive career opportunities also. </a:t>
            </a:r>
            <a:br>
              <a:rPr lang="en-GB" dirty="0"/>
            </a:br>
            <a:br>
              <a:rPr lang="en-GB" dirty="0"/>
            </a:br>
            <a:r>
              <a:rPr lang="en-GB" dirty="0"/>
              <a:t>The benefits of playing golf offer a key part in physical rehabilitation, improving both balance and limb coordination. Camaraderie, competitive spirit and concentration are important too, supporting the psychological recovery of their members and helping them find confidence within themselves. </a:t>
            </a:r>
          </a:p>
          <a:p>
            <a:endParaRPr lang="en-GB" dirty="0"/>
          </a:p>
          <a:p>
            <a:r>
              <a:rPr lang="en-GB" b="1" dirty="0">
                <a:solidFill>
                  <a:srgbClr val="C00000"/>
                </a:solidFill>
              </a:rPr>
              <a:t>WE SUGGEST YOU FAMILIARISE YOURSELF WITH THIS SITE:</a:t>
            </a:r>
          </a:p>
          <a:p>
            <a:endParaRPr lang="en-GB" dirty="0"/>
          </a:p>
          <a:p>
            <a:r>
              <a:rPr lang="en-GB" dirty="0">
                <a:hlinkClick r:id="rId3"/>
              </a:rPr>
              <a:t>http://www.oncoursefoundation.com/who-we-are</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7</a:t>
            </a:fld>
            <a:endParaRPr lang="en-GB" dirty="0"/>
          </a:p>
        </p:txBody>
      </p:sp>
    </p:spTree>
    <p:extLst>
      <p:ext uri="{BB962C8B-B14F-4D97-AF65-F5344CB8AC3E}">
        <p14:creationId xmlns:p14="http://schemas.microsoft.com/office/powerpoint/2010/main" val="227188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a:t>Blesma</a:t>
            </a:r>
            <a:r>
              <a:rPr lang="en-GB" dirty="0"/>
              <a:t>, a military charity for Limbless Veterans, was founded in the aftermath of the First World War and helps all serving and ex-Service personnel who have lost the use of limbs or eyes, to rebuild their lives by providing rehabilitation activities and welfare support. </a:t>
            </a:r>
          </a:p>
          <a:p>
            <a:endParaRPr lang="en-GB" dirty="0"/>
          </a:p>
          <a:p>
            <a:r>
              <a:rPr lang="en-GB" dirty="0" err="1"/>
              <a:t>Blesma</a:t>
            </a:r>
            <a:r>
              <a:rPr lang="en-GB" dirty="0"/>
              <a:t> has a long and proud track record in seeking and achieving improvements in the War Pension, in the Armed Forces Compensation Scheme and in improvements in prosthetic services so that their members can be as mobile as possible - thus able to lead independent and fulfilling lives</a:t>
            </a:r>
          </a:p>
          <a:p>
            <a:endParaRPr lang="en-GB" dirty="0"/>
          </a:p>
          <a:p>
            <a:endParaRPr lang="en-GB" dirty="0"/>
          </a:p>
          <a:p>
            <a:r>
              <a:rPr lang="en-GB" b="1" dirty="0">
                <a:solidFill>
                  <a:srgbClr val="C00000"/>
                </a:solidFill>
              </a:rPr>
              <a:t>WE SUGGEST YOU FAMILIARISE YOURSELF WITH THIS SITE:</a:t>
            </a:r>
          </a:p>
          <a:p>
            <a:endParaRPr lang="en-GB" dirty="0"/>
          </a:p>
          <a:p>
            <a:r>
              <a:rPr lang="en-GB" dirty="0">
                <a:hlinkClick r:id="rId3"/>
              </a:rPr>
              <a:t>http://www.blesma.org/</a:t>
            </a:r>
            <a:endParaRPr lang="en-GB" dirty="0"/>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GB" dirty="0"/>
              <a:t>Founded in 1946, The </a:t>
            </a:r>
            <a:r>
              <a:rPr lang="en-GB" b="1" dirty="0"/>
              <a:t>Forces Pension Society</a:t>
            </a:r>
            <a:r>
              <a:rPr lang="en-GB" dirty="0"/>
              <a:t> is an independent, not-for-profit organisation that acts as the pension watchdog for the whole military community. The Society gives advice about Armed Forces pensions. See Slide 45.</a:t>
            </a:r>
          </a:p>
          <a:p>
            <a:pPr>
              <a:spcBef>
                <a:spcPts val="0"/>
              </a:spcBef>
              <a:buNone/>
            </a:pPr>
            <a:endParaRPr lang="en-GB" dirty="0"/>
          </a:p>
          <a:p>
            <a:r>
              <a:rPr lang="en-GB" dirty="0"/>
              <a:t>Forces </a:t>
            </a:r>
            <a:r>
              <a:rPr lang="en-GB" dirty="0" err="1"/>
              <a:t>MoneyPlan</a:t>
            </a:r>
            <a:r>
              <a:rPr lang="en-GB" dirty="0"/>
              <a:t> consultations can provide Forces Pension Society members with a wide range of assistance, including guidance on day to day finances and debt, future planning, the implications of each of the many different types of savings, investment and pension products available, retirement options, risk, personal injury trusts, considerations on approaching retirement, buying a home, starting work, changing jobs, having a baby, starting a family, redundancy and  navigating  the complexities of sourcing and funding care, whether state or self-funded.</a:t>
            </a:r>
          </a:p>
          <a:p>
            <a:endParaRPr lang="en-GB" dirty="0"/>
          </a:p>
          <a:p>
            <a:endParaRPr lang="en-GB" dirty="0"/>
          </a:p>
          <a:p>
            <a:r>
              <a:rPr lang="en-GB" b="1" dirty="0">
                <a:solidFill>
                  <a:srgbClr val="C00000"/>
                </a:solidFill>
              </a:rPr>
              <a:t>WE SUGGEST YOU FAMILIARISE YOURSELF WITH THIS SITE:</a:t>
            </a:r>
          </a:p>
          <a:p>
            <a:endParaRPr lang="en-GB" dirty="0"/>
          </a:p>
          <a:p>
            <a:r>
              <a:rPr lang="en-GB" dirty="0">
                <a:hlinkClick r:id="rId3"/>
              </a:rPr>
              <a:t>https://forcespensionsociety.org/about-us/</a:t>
            </a:r>
            <a:endParaRPr lang="en-GB" dirty="0"/>
          </a:p>
          <a:p>
            <a:endParaRPr lang="en-GB" dirty="0"/>
          </a:p>
        </p:txBody>
      </p:sp>
      <p:sp>
        <p:nvSpPr>
          <p:cNvPr id="4" name="Slide Number Placeholder 3"/>
          <p:cNvSpPr>
            <a:spLocks noGrp="1"/>
          </p:cNvSpPr>
          <p:nvPr>
            <p:ph type="sldNum" sz="quarter" idx="10"/>
          </p:nvPr>
        </p:nvSpPr>
        <p:spPr/>
        <p:txBody>
          <a:bodyPr/>
          <a:lstStyle/>
          <a:p>
            <a:fld id="{52A11937-EC4F-4041-AC10-B3526E319DB2}" type="slidenum">
              <a:rPr lang="en-GB" smtClean="0"/>
              <a:pPr/>
              <a:t>9</a:t>
            </a:fld>
            <a:endParaRPr lang="en-GB" dirty="0"/>
          </a:p>
        </p:txBody>
      </p:sp>
    </p:spTree>
    <p:extLst>
      <p:ext uri="{BB962C8B-B14F-4D97-AF65-F5344CB8AC3E}">
        <p14:creationId xmlns:p14="http://schemas.microsoft.com/office/powerpoint/2010/main" val="365588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2"/>
          <p:cNvSpPr>
            <a:spLocks noGrp="1" noChangeArrowheads="1"/>
          </p:cNvSpPr>
          <p:nvPr>
            <p:ph type="ctrTitle"/>
          </p:nvPr>
        </p:nvSpPr>
        <p:spPr>
          <a:xfrm>
            <a:off x="838200" y="1447800"/>
            <a:ext cx="7620000" cy="1143000"/>
          </a:xfrm>
        </p:spPr>
        <p:txBody>
          <a:bodyPr/>
          <a:lstStyle>
            <a:lvl1pPr>
              <a:defRPr sz="4000"/>
            </a:lvl1pPr>
          </a:lstStyle>
          <a:p>
            <a:r>
              <a:rPr lang="en-GB" dirty="0"/>
              <a:t>Click to edit Master title style</a:t>
            </a:r>
            <a:endParaRPr lang="en-US" dirty="0"/>
          </a:p>
        </p:txBody>
      </p:sp>
      <p:sp>
        <p:nvSpPr>
          <p:cNvPr id="17" name="Rectangle 3"/>
          <p:cNvSpPr>
            <a:spLocks noGrp="1" noChangeArrowheads="1"/>
          </p:cNvSpPr>
          <p:nvPr>
            <p:ph type="subTitle" idx="1"/>
          </p:nvPr>
        </p:nvSpPr>
        <p:spPr>
          <a:xfrm>
            <a:off x="838200" y="2819400"/>
            <a:ext cx="6781800" cy="1752600"/>
          </a:xfrm>
        </p:spPr>
        <p:txBody>
          <a:bodyPr/>
          <a:lstStyle>
            <a:lvl1pPr marL="0" indent="0">
              <a:buFontTx/>
              <a:buNone/>
              <a:defRPr/>
            </a:lvl1pPr>
          </a:lstStyle>
          <a:p>
            <a:r>
              <a:rPr lang="en-GB"/>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Line 20"/>
          <p:cNvSpPr>
            <a:spLocks noChangeShapeType="1"/>
          </p:cNvSpPr>
          <p:nvPr/>
        </p:nvSpPr>
        <p:spPr bwMode="auto">
          <a:xfrm>
            <a:off x="4824411" y="3747294"/>
            <a:ext cx="746125" cy="800100"/>
          </a:xfrm>
          <a:prstGeom prst="line">
            <a:avLst/>
          </a:prstGeom>
          <a:noFill/>
          <a:ln w="57150" cap="flat" cmpd="sng" algn="ctr">
            <a:solidFill>
              <a:schemeClr val="tx2"/>
            </a:solidFill>
            <a:prstDash val="solid"/>
            <a:round/>
            <a:headEnd type="none" w="med" len="med"/>
            <a:tailEnd type="none" w="med" len="med"/>
          </a:ln>
        </p:spPr>
        <p:txBody>
          <a:bodyPr wrap="none" anchor="ctr">
            <a:prstTxWarp prst="textNoShape">
              <a:avLst/>
            </a:prstTxWarp>
          </a:bodyPr>
          <a:lstStyle/>
          <a:p>
            <a:endParaRPr lang="en-US" dirty="0">
              <a:latin typeface="Arial"/>
            </a:endParaRPr>
          </a:p>
        </p:txBody>
      </p:sp>
      <p:sp>
        <p:nvSpPr>
          <p:cNvPr id="9" name="Line 19"/>
          <p:cNvSpPr>
            <a:spLocks noChangeShapeType="1"/>
          </p:cNvSpPr>
          <p:nvPr/>
        </p:nvSpPr>
        <p:spPr bwMode="auto">
          <a:xfrm flipV="1">
            <a:off x="4829174" y="2178844"/>
            <a:ext cx="863600" cy="946150"/>
          </a:xfrm>
          <a:prstGeom prst="line">
            <a:avLst/>
          </a:prstGeom>
          <a:noFill/>
          <a:ln w="57150" cap="flat" cmpd="sng" algn="ctr">
            <a:solidFill>
              <a:schemeClr val="tx2"/>
            </a:solidFill>
            <a:prstDash val="solid"/>
            <a:round/>
            <a:headEnd type="none" w="med" len="med"/>
            <a:tailEnd type="none" w="med" len="med"/>
          </a:ln>
        </p:spPr>
        <p:txBody>
          <a:bodyPr wrap="none" anchor="ctr">
            <a:prstTxWarp prst="textNoShape">
              <a:avLst/>
            </a:prstTxWarp>
          </a:bodyPr>
          <a:lstStyle/>
          <a:p>
            <a:endParaRPr lang="en-US" dirty="0">
              <a:latin typeface="Arial"/>
            </a:endParaRPr>
          </a:p>
        </p:txBody>
      </p:sp>
      <p:sp>
        <p:nvSpPr>
          <p:cNvPr id="10" name="Line 15"/>
          <p:cNvSpPr>
            <a:spLocks noChangeShapeType="1"/>
          </p:cNvSpPr>
          <p:nvPr/>
        </p:nvSpPr>
        <p:spPr bwMode="auto">
          <a:xfrm>
            <a:off x="2805111" y="3434556"/>
            <a:ext cx="3230562" cy="0"/>
          </a:xfrm>
          <a:prstGeom prst="line">
            <a:avLst/>
          </a:prstGeom>
          <a:noFill/>
          <a:ln w="57150" cap="flat" cmpd="sng" algn="ctr">
            <a:solidFill>
              <a:schemeClr val="tx2"/>
            </a:solidFill>
            <a:prstDash val="solid"/>
            <a:round/>
            <a:headEnd type="none" w="med" len="med"/>
            <a:tailEnd type="none" w="med" len="med"/>
          </a:ln>
        </p:spPr>
        <p:txBody>
          <a:bodyPr wrap="none" anchor="ctr">
            <a:prstTxWarp prst="textNoShape">
              <a:avLst/>
            </a:prstTxWarp>
          </a:bodyPr>
          <a:lstStyle/>
          <a:p>
            <a:endParaRPr lang="en-US" dirty="0">
              <a:latin typeface="Arial"/>
            </a:endParaRPr>
          </a:p>
        </p:txBody>
      </p:sp>
      <p:sp>
        <p:nvSpPr>
          <p:cNvPr id="11" name="Line 16"/>
          <p:cNvSpPr>
            <a:spLocks noChangeShapeType="1"/>
          </p:cNvSpPr>
          <p:nvPr/>
        </p:nvSpPr>
        <p:spPr bwMode="auto">
          <a:xfrm>
            <a:off x="4273549" y="2228056"/>
            <a:ext cx="0" cy="2462212"/>
          </a:xfrm>
          <a:prstGeom prst="line">
            <a:avLst/>
          </a:prstGeom>
          <a:noFill/>
          <a:ln w="57150" cap="flat" cmpd="sng" algn="ctr">
            <a:solidFill>
              <a:schemeClr val="tx2"/>
            </a:solidFill>
            <a:prstDash val="solid"/>
            <a:round/>
            <a:headEnd type="none" w="med" len="med"/>
            <a:tailEnd type="none" w="med" len="med"/>
          </a:ln>
        </p:spPr>
        <p:txBody>
          <a:bodyPr wrap="none" anchor="ctr">
            <a:prstTxWarp prst="textNoShape">
              <a:avLst/>
            </a:prstTxWarp>
          </a:bodyPr>
          <a:lstStyle/>
          <a:p>
            <a:endParaRPr lang="en-US" dirty="0">
              <a:latin typeface="Arial"/>
            </a:endParaRPr>
          </a:p>
        </p:txBody>
      </p:sp>
      <p:sp>
        <p:nvSpPr>
          <p:cNvPr id="12" name="Line 17"/>
          <p:cNvSpPr>
            <a:spLocks noChangeShapeType="1"/>
          </p:cNvSpPr>
          <p:nvPr/>
        </p:nvSpPr>
        <p:spPr bwMode="auto">
          <a:xfrm flipV="1">
            <a:off x="2922586" y="3707606"/>
            <a:ext cx="852487" cy="823912"/>
          </a:xfrm>
          <a:prstGeom prst="line">
            <a:avLst/>
          </a:prstGeom>
          <a:noFill/>
          <a:ln w="57150" cap="flat" cmpd="sng" algn="ctr">
            <a:solidFill>
              <a:schemeClr val="tx2"/>
            </a:solidFill>
            <a:prstDash val="solid"/>
            <a:round/>
            <a:headEnd type="none" w="med" len="med"/>
            <a:tailEnd type="none" w="med" len="med"/>
          </a:ln>
        </p:spPr>
        <p:txBody>
          <a:bodyPr wrap="none" anchor="ctr">
            <a:prstTxWarp prst="textNoShape">
              <a:avLst/>
            </a:prstTxWarp>
          </a:bodyPr>
          <a:lstStyle/>
          <a:p>
            <a:endParaRPr lang="en-US" dirty="0">
              <a:latin typeface="Arial"/>
            </a:endParaRPr>
          </a:p>
        </p:txBody>
      </p:sp>
      <p:sp>
        <p:nvSpPr>
          <p:cNvPr id="13" name="Line 18"/>
          <p:cNvSpPr>
            <a:spLocks noChangeShapeType="1"/>
          </p:cNvSpPr>
          <p:nvPr/>
        </p:nvSpPr>
        <p:spPr bwMode="auto">
          <a:xfrm>
            <a:off x="2916236" y="2312194"/>
            <a:ext cx="895350" cy="895350"/>
          </a:xfrm>
          <a:prstGeom prst="line">
            <a:avLst/>
          </a:prstGeom>
          <a:noFill/>
          <a:ln w="57150" cap="flat" cmpd="sng" algn="ctr">
            <a:solidFill>
              <a:schemeClr val="tx2"/>
            </a:solidFill>
            <a:prstDash val="solid"/>
            <a:round/>
            <a:headEnd type="none" w="med" len="med"/>
            <a:tailEnd type="none" w="med" len="med"/>
          </a:ln>
        </p:spPr>
        <p:txBody>
          <a:bodyPr wrap="none" anchor="ctr">
            <a:prstTxWarp prst="textNoShape">
              <a:avLst/>
            </a:prstTxWarp>
          </a:bodyPr>
          <a:lstStyle/>
          <a:p>
            <a:endParaRPr lang="en-US" dirty="0">
              <a:latin typeface="Arial"/>
            </a:endParaRPr>
          </a:p>
        </p:txBody>
      </p:sp>
      <p:sp>
        <p:nvSpPr>
          <p:cNvPr id="14" name="Rectangle 5"/>
          <p:cNvSpPr>
            <a:spLocks noChangeArrowheads="1"/>
          </p:cNvSpPr>
          <p:nvPr/>
        </p:nvSpPr>
        <p:spPr bwMode="auto">
          <a:xfrm>
            <a:off x="3627436" y="3026569"/>
            <a:ext cx="1284287" cy="815975"/>
          </a:xfrm>
          <a:prstGeom prst="rect">
            <a:avLst/>
          </a:prstGeom>
          <a:solidFill>
            <a:srgbClr val="2F1B48"/>
          </a:solidFill>
          <a:ln w="19050">
            <a:solidFill>
              <a:schemeClr val="tx2"/>
            </a:solidFill>
            <a:miter lim="800000"/>
            <a:headEnd/>
            <a:tailEnd/>
          </a:ln>
        </p:spPr>
        <p:txBody>
          <a:bodyPr wrap="none" anchor="ctr">
            <a:prstTxWarp prst="textNoShape">
              <a:avLst/>
            </a:prstTxWarp>
          </a:bodyPr>
          <a:lstStyle/>
          <a:p>
            <a:endParaRPr lang="en-US" dirty="0">
              <a:latin typeface="Arial"/>
            </a:endParaRPr>
          </a:p>
        </p:txBody>
      </p:sp>
      <p:sp>
        <p:nvSpPr>
          <p:cNvPr id="15" name="Rectangle 6"/>
          <p:cNvSpPr>
            <a:spLocks noChangeArrowheads="1"/>
          </p:cNvSpPr>
          <p:nvPr/>
        </p:nvSpPr>
        <p:spPr bwMode="auto">
          <a:xfrm>
            <a:off x="5486399" y="1578769"/>
            <a:ext cx="1284287" cy="817562"/>
          </a:xfrm>
          <a:prstGeom prst="rect">
            <a:avLst/>
          </a:prstGeom>
          <a:solidFill>
            <a:srgbClr val="2F1B48"/>
          </a:solidFill>
          <a:ln w="19050">
            <a:solidFill>
              <a:schemeClr val="tx2"/>
            </a:solidFill>
            <a:miter lim="800000"/>
            <a:headEnd/>
            <a:tailEnd/>
          </a:ln>
        </p:spPr>
        <p:txBody>
          <a:bodyPr wrap="none" anchor="ctr">
            <a:prstTxWarp prst="textNoShape">
              <a:avLst/>
            </a:prstTxWarp>
          </a:bodyPr>
          <a:lstStyle/>
          <a:p>
            <a:endParaRPr lang="en-US" dirty="0">
              <a:latin typeface="Arial"/>
            </a:endParaRPr>
          </a:p>
        </p:txBody>
      </p:sp>
      <p:sp>
        <p:nvSpPr>
          <p:cNvPr id="16" name="Rectangle 7"/>
          <p:cNvSpPr>
            <a:spLocks noChangeArrowheads="1"/>
          </p:cNvSpPr>
          <p:nvPr/>
        </p:nvSpPr>
        <p:spPr bwMode="auto">
          <a:xfrm>
            <a:off x="1763711" y="1608931"/>
            <a:ext cx="1284287" cy="817562"/>
          </a:xfrm>
          <a:prstGeom prst="rect">
            <a:avLst/>
          </a:prstGeom>
          <a:solidFill>
            <a:srgbClr val="2F1B48"/>
          </a:solidFill>
          <a:ln w="19050">
            <a:solidFill>
              <a:schemeClr val="tx2"/>
            </a:solidFill>
            <a:miter lim="800000"/>
            <a:headEnd/>
            <a:tailEnd/>
          </a:ln>
        </p:spPr>
        <p:txBody>
          <a:bodyPr wrap="none" anchor="ctr">
            <a:prstTxWarp prst="textNoShape">
              <a:avLst/>
            </a:prstTxWarp>
          </a:bodyPr>
          <a:lstStyle/>
          <a:p>
            <a:endParaRPr lang="en-US" dirty="0">
              <a:latin typeface="Arial"/>
            </a:endParaRPr>
          </a:p>
        </p:txBody>
      </p:sp>
      <p:sp>
        <p:nvSpPr>
          <p:cNvPr id="17" name="Rectangle 8"/>
          <p:cNvSpPr>
            <a:spLocks noChangeArrowheads="1"/>
          </p:cNvSpPr>
          <p:nvPr/>
        </p:nvSpPr>
        <p:spPr bwMode="auto">
          <a:xfrm>
            <a:off x="1736724" y="3026569"/>
            <a:ext cx="1284287" cy="815975"/>
          </a:xfrm>
          <a:prstGeom prst="rect">
            <a:avLst/>
          </a:prstGeom>
          <a:solidFill>
            <a:srgbClr val="2F1B48"/>
          </a:solidFill>
          <a:ln w="19050">
            <a:solidFill>
              <a:schemeClr val="tx2"/>
            </a:solidFill>
            <a:miter lim="800000"/>
            <a:headEnd/>
            <a:tailEnd/>
          </a:ln>
        </p:spPr>
        <p:txBody>
          <a:bodyPr wrap="none" anchor="ctr">
            <a:prstTxWarp prst="textNoShape">
              <a:avLst/>
            </a:prstTxWarp>
          </a:bodyPr>
          <a:lstStyle/>
          <a:p>
            <a:endParaRPr lang="en-US" dirty="0">
              <a:latin typeface="Arial"/>
            </a:endParaRPr>
          </a:p>
        </p:txBody>
      </p:sp>
      <p:sp>
        <p:nvSpPr>
          <p:cNvPr id="18" name="Rectangle 9"/>
          <p:cNvSpPr>
            <a:spLocks noChangeArrowheads="1"/>
          </p:cNvSpPr>
          <p:nvPr/>
        </p:nvSpPr>
        <p:spPr bwMode="auto">
          <a:xfrm>
            <a:off x="1746249" y="4444206"/>
            <a:ext cx="1284287" cy="817562"/>
          </a:xfrm>
          <a:prstGeom prst="rect">
            <a:avLst/>
          </a:prstGeom>
          <a:solidFill>
            <a:srgbClr val="2F1B48"/>
          </a:solidFill>
          <a:ln w="19050">
            <a:solidFill>
              <a:schemeClr val="tx2"/>
            </a:solidFill>
            <a:miter lim="800000"/>
            <a:headEnd/>
            <a:tailEnd/>
          </a:ln>
        </p:spPr>
        <p:txBody>
          <a:bodyPr wrap="none" anchor="ctr">
            <a:prstTxWarp prst="textNoShape">
              <a:avLst/>
            </a:prstTxWarp>
          </a:bodyPr>
          <a:lstStyle/>
          <a:p>
            <a:endParaRPr lang="en-US" dirty="0">
              <a:latin typeface="Arial"/>
            </a:endParaRPr>
          </a:p>
        </p:txBody>
      </p:sp>
      <p:sp>
        <p:nvSpPr>
          <p:cNvPr id="19" name="Rectangle 10"/>
          <p:cNvSpPr>
            <a:spLocks noChangeArrowheads="1"/>
          </p:cNvSpPr>
          <p:nvPr/>
        </p:nvSpPr>
        <p:spPr bwMode="auto">
          <a:xfrm>
            <a:off x="3630611" y="1594644"/>
            <a:ext cx="1284287" cy="817562"/>
          </a:xfrm>
          <a:prstGeom prst="rect">
            <a:avLst/>
          </a:prstGeom>
          <a:solidFill>
            <a:srgbClr val="2F1B48"/>
          </a:solidFill>
          <a:ln w="19050">
            <a:solidFill>
              <a:schemeClr val="tx2"/>
            </a:solidFill>
            <a:miter lim="800000"/>
            <a:headEnd/>
            <a:tailEnd/>
          </a:ln>
        </p:spPr>
        <p:txBody>
          <a:bodyPr wrap="none" anchor="ctr">
            <a:prstTxWarp prst="textNoShape">
              <a:avLst/>
            </a:prstTxWarp>
          </a:bodyPr>
          <a:lstStyle/>
          <a:p>
            <a:endParaRPr lang="en-US" dirty="0">
              <a:latin typeface="Arial"/>
            </a:endParaRPr>
          </a:p>
        </p:txBody>
      </p:sp>
      <p:sp>
        <p:nvSpPr>
          <p:cNvPr id="20" name="Rectangle 11"/>
          <p:cNvSpPr>
            <a:spLocks noChangeArrowheads="1"/>
          </p:cNvSpPr>
          <p:nvPr/>
        </p:nvSpPr>
        <p:spPr bwMode="auto">
          <a:xfrm>
            <a:off x="5480049" y="3026569"/>
            <a:ext cx="1285875" cy="815975"/>
          </a:xfrm>
          <a:prstGeom prst="rect">
            <a:avLst/>
          </a:prstGeom>
          <a:solidFill>
            <a:srgbClr val="2F1B48"/>
          </a:solidFill>
          <a:ln w="19050">
            <a:solidFill>
              <a:schemeClr val="tx2"/>
            </a:solidFill>
            <a:miter lim="800000"/>
            <a:headEnd/>
            <a:tailEnd/>
          </a:ln>
        </p:spPr>
        <p:txBody>
          <a:bodyPr wrap="none" anchor="ctr">
            <a:prstTxWarp prst="textNoShape">
              <a:avLst/>
            </a:prstTxWarp>
          </a:bodyPr>
          <a:lstStyle/>
          <a:p>
            <a:endParaRPr lang="en-US" dirty="0">
              <a:latin typeface="Arial"/>
            </a:endParaRPr>
          </a:p>
        </p:txBody>
      </p:sp>
      <p:sp>
        <p:nvSpPr>
          <p:cNvPr id="21" name="Rectangle 12"/>
          <p:cNvSpPr>
            <a:spLocks noChangeArrowheads="1"/>
          </p:cNvSpPr>
          <p:nvPr/>
        </p:nvSpPr>
        <p:spPr bwMode="auto">
          <a:xfrm>
            <a:off x="5472111" y="4444206"/>
            <a:ext cx="1284287" cy="817562"/>
          </a:xfrm>
          <a:prstGeom prst="rect">
            <a:avLst/>
          </a:prstGeom>
          <a:solidFill>
            <a:srgbClr val="2F1B48"/>
          </a:solidFill>
          <a:ln w="19050">
            <a:solidFill>
              <a:schemeClr val="tx2"/>
            </a:solidFill>
            <a:miter lim="800000"/>
            <a:headEnd/>
            <a:tailEnd/>
          </a:ln>
        </p:spPr>
        <p:txBody>
          <a:bodyPr wrap="none" anchor="ctr">
            <a:prstTxWarp prst="textNoShape">
              <a:avLst/>
            </a:prstTxWarp>
          </a:bodyPr>
          <a:lstStyle/>
          <a:p>
            <a:endParaRPr lang="en-US" dirty="0">
              <a:latin typeface="Arial"/>
            </a:endParaRPr>
          </a:p>
        </p:txBody>
      </p:sp>
      <p:sp>
        <p:nvSpPr>
          <p:cNvPr id="22" name="Text Box 22"/>
          <p:cNvSpPr txBox="1">
            <a:spLocks noChangeArrowheads="1"/>
          </p:cNvSpPr>
          <p:nvPr/>
        </p:nvSpPr>
        <p:spPr bwMode="auto">
          <a:xfrm>
            <a:off x="3621086" y="3199606"/>
            <a:ext cx="1293812" cy="4270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200" b="1" dirty="0">
                <a:solidFill>
                  <a:schemeClr val="bg1"/>
                </a:solidFill>
                <a:latin typeface="Arial"/>
              </a:rPr>
              <a:t>Heading</a:t>
            </a:r>
          </a:p>
        </p:txBody>
      </p:sp>
      <p:sp>
        <p:nvSpPr>
          <p:cNvPr id="23" name="Text Box 23"/>
          <p:cNvSpPr txBox="1">
            <a:spLocks noChangeArrowheads="1"/>
          </p:cNvSpPr>
          <p:nvPr/>
        </p:nvSpPr>
        <p:spPr bwMode="auto">
          <a:xfrm>
            <a:off x="1724024" y="1647031"/>
            <a:ext cx="1293812" cy="7318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dirty="0">
                <a:solidFill>
                  <a:schemeClr val="bg1"/>
                </a:solidFill>
                <a:latin typeface="Arial"/>
              </a:rPr>
              <a:t>Heading</a:t>
            </a:r>
          </a:p>
          <a:p>
            <a:pPr algn="ctr">
              <a:spcBef>
                <a:spcPct val="50000"/>
              </a:spcBef>
            </a:pPr>
            <a:r>
              <a:rPr lang="en-US" sz="1200" dirty="0">
                <a:solidFill>
                  <a:schemeClr val="bg1"/>
                </a:solidFill>
                <a:latin typeface="Arial"/>
              </a:rPr>
              <a:t>Text text text text text</a:t>
            </a:r>
          </a:p>
        </p:txBody>
      </p:sp>
      <p:sp>
        <p:nvSpPr>
          <p:cNvPr id="24" name="Text Box 25"/>
          <p:cNvSpPr txBox="1">
            <a:spLocks noChangeArrowheads="1"/>
          </p:cNvSpPr>
          <p:nvPr/>
        </p:nvSpPr>
        <p:spPr bwMode="auto">
          <a:xfrm>
            <a:off x="3619499" y="1588294"/>
            <a:ext cx="1293812" cy="7318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dirty="0">
                <a:solidFill>
                  <a:schemeClr val="bg1"/>
                </a:solidFill>
                <a:latin typeface="Arial"/>
              </a:rPr>
              <a:t>Heading</a:t>
            </a:r>
          </a:p>
          <a:p>
            <a:pPr algn="ctr">
              <a:spcBef>
                <a:spcPct val="50000"/>
              </a:spcBef>
            </a:pPr>
            <a:r>
              <a:rPr lang="en-US" sz="1200" dirty="0">
                <a:solidFill>
                  <a:schemeClr val="bg1"/>
                </a:solidFill>
                <a:latin typeface="Arial"/>
              </a:rPr>
              <a:t>Text text text text text</a:t>
            </a:r>
          </a:p>
        </p:txBody>
      </p:sp>
      <p:sp>
        <p:nvSpPr>
          <p:cNvPr id="25" name="Text Box 27"/>
          <p:cNvSpPr txBox="1">
            <a:spLocks noChangeArrowheads="1"/>
          </p:cNvSpPr>
          <p:nvPr/>
        </p:nvSpPr>
        <p:spPr bwMode="auto">
          <a:xfrm>
            <a:off x="5476874" y="1642269"/>
            <a:ext cx="1293812" cy="7318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dirty="0">
                <a:solidFill>
                  <a:schemeClr val="bg1"/>
                </a:solidFill>
                <a:latin typeface="Arial"/>
              </a:rPr>
              <a:t>Heading</a:t>
            </a:r>
          </a:p>
          <a:p>
            <a:pPr algn="ctr">
              <a:spcBef>
                <a:spcPct val="50000"/>
              </a:spcBef>
            </a:pPr>
            <a:r>
              <a:rPr lang="en-US" sz="1200" dirty="0">
                <a:solidFill>
                  <a:schemeClr val="bg1"/>
                </a:solidFill>
                <a:latin typeface="Arial"/>
              </a:rPr>
              <a:t>Text text text text text</a:t>
            </a:r>
          </a:p>
        </p:txBody>
      </p:sp>
      <p:sp>
        <p:nvSpPr>
          <p:cNvPr id="26" name="Text Box 28"/>
          <p:cNvSpPr txBox="1">
            <a:spLocks noChangeArrowheads="1"/>
          </p:cNvSpPr>
          <p:nvPr/>
        </p:nvSpPr>
        <p:spPr bwMode="auto">
          <a:xfrm>
            <a:off x="5453061" y="3059906"/>
            <a:ext cx="1293812" cy="7318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dirty="0">
                <a:solidFill>
                  <a:schemeClr val="bg1"/>
                </a:solidFill>
                <a:latin typeface="Arial"/>
              </a:rPr>
              <a:t>Heading</a:t>
            </a:r>
          </a:p>
          <a:p>
            <a:pPr algn="ctr">
              <a:spcBef>
                <a:spcPct val="50000"/>
              </a:spcBef>
            </a:pPr>
            <a:r>
              <a:rPr lang="en-US" sz="1200" dirty="0">
                <a:solidFill>
                  <a:schemeClr val="bg1"/>
                </a:solidFill>
                <a:latin typeface="Arial"/>
              </a:rPr>
              <a:t>Text text text text text</a:t>
            </a:r>
          </a:p>
        </p:txBody>
      </p:sp>
      <p:sp>
        <p:nvSpPr>
          <p:cNvPr id="27" name="Text Box 29"/>
          <p:cNvSpPr txBox="1">
            <a:spLocks noChangeArrowheads="1"/>
          </p:cNvSpPr>
          <p:nvPr/>
        </p:nvSpPr>
        <p:spPr bwMode="auto">
          <a:xfrm>
            <a:off x="5453061" y="4455319"/>
            <a:ext cx="1293812" cy="7318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dirty="0">
                <a:solidFill>
                  <a:schemeClr val="bg1"/>
                </a:solidFill>
                <a:latin typeface="Arial"/>
              </a:rPr>
              <a:t>Heading</a:t>
            </a:r>
          </a:p>
          <a:p>
            <a:pPr algn="ctr">
              <a:spcBef>
                <a:spcPct val="50000"/>
              </a:spcBef>
            </a:pPr>
            <a:r>
              <a:rPr lang="en-US" sz="1200" dirty="0">
                <a:solidFill>
                  <a:schemeClr val="bg1"/>
                </a:solidFill>
                <a:latin typeface="Arial"/>
              </a:rPr>
              <a:t>Text text text text text</a:t>
            </a:r>
          </a:p>
        </p:txBody>
      </p:sp>
      <p:sp>
        <p:nvSpPr>
          <p:cNvPr id="28" name="Text Box 30"/>
          <p:cNvSpPr txBox="1">
            <a:spLocks noChangeArrowheads="1"/>
          </p:cNvSpPr>
          <p:nvPr/>
        </p:nvSpPr>
        <p:spPr bwMode="auto">
          <a:xfrm>
            <a:off x="1724024" y="3023394"/>
            <a:ext cx="1293812" cy="7318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dirty="0">
                <a:solidFill>
                  <a:schemeClr val="bg1"/>
                </a:solidFill>
                <a:latin typeface="Arial"/>
              </a:rPr>
              <a:t>Heading</a:t>
            </a:r>
          </a:p>
          <a:p>
            <a:pPr algn="ctr">
              <a:spcBef>
                <a:spcPct val="50000"/>
              </a:spcBef>
            </a:pPr>
            <a:r>
              <a:rPr lang="en-US" sz="1200" dirty="0">
                <a:solidFill>
                  <a:schemeClr val="bg1"/>
                </a:solidFill>
                <a:latin typeface="Arial"/>
              </a:rPr>
              <a:t>Text text text text text</a:t>
            </a:r>
          </a:p>
        </p:txBody>
      </p:sp>
      <p:sp>
        <p:nvSpPr>
          <p:cNvPr id="29" name="Text Box 31"/>
          <p:cNvSpPr txBox="1">
            <a:spLocks noChangeArrowheads="1"/>
          </p:cNvSpPr>
          <p:nvPr/>
        </p:nvSpPr>
        <p:spPr bwMode="auto">
          <a:xfrm>
            <a:off x="1724024" y="4468019"/>
            <a:ext cx="1293812" cy="7318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dirty="0">
                <a:solidFill>
                  <a:schemeClr val="bg1"/>
                </a:solidFill>
                <a:latin typeface="Arial"/>
              </a:rPr>
              <a:t>Heading</a:t>
            </a:r>
          </a:p>
          <a:p>
            <a:pPr algn="ctr">
              <a:spcBef>
                <a:spcPct val="50000"/>
              </a:spcBef>
            </a:pPr>
            <a:r>
              <a:rPr lang="en-US" sz="1200" dirty="0">
                <a:solidFill>
                  <a:schemeClr val="bg1"/>
                </a:solidFill>
                <a:latin typeface="Arial"/>
              </a:rPr>
              <a:t>Text text text text text</a:t>
            </a:r>
          </a:p>
        </p:txBody>
      </p:sp>
      <p:sp>
        <p:nvSpPr>
          <p:cNvPr id="30" name="Rectangle 34"/>
          <p:cNvSpPr>
            <a:spLocks noChangeArrowheads="1"/>
          </p:cNvSpPr>
          <p:nvPr/>
        </p:nvSpPr>
        <p:spPr bwMode="auto">
          <a:xfrm>
            <a:off x="3621086" y="4447381"/>
            <a:ext cx="1284287" cy="831850"/>
          </a:xfrm>
          <a:prstGeom prst="rect">
            <a:avLst/>
          </a:prstGeom>
          <a:solidFill>
            <a:srgbClr val="2F1B48"/>
          </a:solidFill>
          <a:ln w="19050">
            <a:solidFill>
              <a:schemeClr val="tx2"/>
            </a:solidFill>
            <a:miter lim="800000"/>
            <a:headEnd/>
            <a:tailEnd/>
          </a:ln>
        </p:spPr>
        <p:txBody>
          <a:bodyPr wrap="none" anchor="ctr">
            <a:prstTxWarp prst="textNoShape">
              <a:avLst/>
            </a:prstTxWarp>
          </a:bodyPr>
          <a:lstStyle/>
          <a:p>
            <a:endParaRPr lang="en-US" dirty="0">
              <a:latin typeface="Arial"/>
            </a:endParaRPr>
          </a:p>
        </p:txBody>
      </p:sp>
      <p:sp>
        <p:nvSpPr>
          <p:cNvPr id="31" name="Text Box 35"/>
          <p:cNvSpPr txBox="1">
            <a:spLocks noChangeArrowheads="1"/>
          </p:cNvSpPr>
          <p:nvPr/>
        </p:nvSpPr>
        <p:spPr bwMode="auto">
          <a:xfrm>
            <a:off x="3605211" y="4487069"/>
            <a:ext cx="1293812" cy="7318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dirty="0">
                <a:solidFill>
                  <a:schemeClr val="bg1"/>
                </a:solidFill>
                <a:latin typeface="Arial"/>
              </a:rPr>
              <a:t>Heading</a:t>
            </a:r>
          </a:p>
          <a:p>
            <a:pPr algn="ctr">
              <a:spcBef>
                <a:spcPct val="50000"/>
              </a:spcBef>
            </a:pPr>
            <a:r>
              <a:rPr lang="en-US" sz="1200" dirty="0">
                <a:solidFill>
                  <a:schemeClr val="bg1"/>
                </a:solidFill>
                <a:latin typeface="Arial"/>
              </a:rPr>
              <a:t>Text text text text text</a:t>
            </a:r>
          </a:p>
        </p:txBody>
      </p:sp>
      <p:sp>
        <p:nvSpPr>
          <p:cNvPr id="33" name="Title 1"/>
          <p:cNvSpPr>
            <a:spLocks noGrp="1"/>
          </p:cNvSpPr>
          <p:nvPr>
            <p:ph type="title"/>
          </p:nvPr>
        </p:nvSpPr>
        <p:spPr>
          <a:xfrm>
            <a:off x="457200" y="274638"/>
            <a:ext cx="8229600" cy="1143000"/>
          </a:xfrm>
        </p:spPr>
        <p:txBody>
          <a:bodyPr/>
          <a:lstStyle>
            <a:lvl1pPr>
              <a:defRPr/>
            </a:lvl1pPr>
          </a:lstStyle>
          <a:p>
            <a:r>
              <a:rPr lang="en-GB" dirty="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399359"/>
            <a:ext cx="8229600" cy="4297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7"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2"/>
        </a:solidFill>
        <a:effectLst/>
      </p:bgPr>
    </p:bg>
    <p:spTree>
      <p:nvGrpSpPr>
        <p:cNvPr id="1" name=""/>
        <p:cNvGrpSpPr/>
        <p:nvPr/>
      </p:nvGrpSpPr>
      <p:grpSpPr>
        <a:xfrm>
          <a:off x="0" y="0"/>
          <a:ext cx="0" cy="0"/>
          <a:chOff x="0" y="0"/>
          <a:chExt cx="0" cy="0"/>
        </a:xfrm>
      </p:grpSpPr>
      <p:sp>
        <p:nvSpPr>
          <p:cNvPr id="10" name="Line 20"/>
          <p:cNvSpPr>
            <a:spLocks noChangeShapeType="1"/>
          </p:cNvSpPr>
          <p:nvPr/>
        </p:nvSpPr>
        <p:spPr bwMode="auto">
          <a:xfrm>
            <a:off x="4824411" y="3747294"/>
            <a:ext cx="746125" cy="800100"/>
          </a:xfrm>
          <a:prstGeom prst="line">
            <a:avLst/>
          </a:prstGeom>
          <a:noFill/>
          <a:ln w="57150" cap="flat" cmpd="sng" algn="ctr">
            <a:solidFill>
              <a:srgbClr val="FFFFFF"/>
            </a:solidFill>
            <a:prstDash val="solid"/>
            <a:round/>
            <a:headEnd type="none" w="med" len="med"/>
            <a:tailEnd type="none" w="med" len="med"/>
          </a:ln>
        </p:spPr>
        <p:txBody>
          <a:bodyPr wrap="none" anchor="ctr">
            <a:prstTxWarp prst="textNoShape">
              <a:avLst/>
            </a:prstTxWarp>
          </a:bodyPr>
          <a:lstStyle/>
          <a:p>
            <a:endParaRPr lang="en-US" dirty="0">
              <a:latin typeface="Arial"/>
            </a:endParaRPr>
          </a:p>
        </p:txBody>
      </p:sp>
      <p:sp>
        <p:nvSpPr>
          <p:cNvPr id="11" name="Line 19"/>
          <p:cNvSpPr>
            <a:spLocks noChangeShapeType="1"/>
          </p:cNvSpPr>
          <p:nvPr/>
        </p:nvSpPr>
        <p:spPr bwMode="auto">
          <a:xfrm flipV="1">
            <a:off x="4829174" y="2178844"/>
            <a:ext cx="863600" cy="946150"/>
          </a:xfrm>
          <a:prstGeom prst="line">
            <a:avLst/>
          </a:prstGeom>
          <a:noFill/>
          <a:ln w="57150" cap="flat" cmpd="sng" algn="ctr">
            <a:solidFill>
              <a:srgbClr val="FFFFFF"/>
            </a:solidFill>
            <a:prstDash val="solid"/>
            <a:round/>
            <a:headEnd type="none" w="med" len="med"/>
            <a:tailEnd type="none" w="med" len="med"/>
          </a:ln>
        </p:spPr>
        <p:txBody>
          <a:bodyPr wrap="none" anchor="ctr">
            <a:prstTxWarp prst="textNoShape">
              <a:avLst/>
            </a:prstTxWarp>
          </a:bodyPr>
          <a:lstStyle/>
          <a:p>
            <a:endParaRPr lang="en-US" dirty="0">
              <a:latin typeface="Arial"/>
            </a:endParaRPr>
          </a:p>
        </p:txBody>
      </p:sp>
      <p:sp>
        <p:nvSpPr>
          <p:cNvPr id="12" name="Line 15"/>
          <p:cNvSpPr>
            <a:spLocks noChangeShapeType="1"/>
          </p:cNvSpPr>
          <p:nvPr/>
        </p:nvSpPr>
        <p:spPr bwMode="auto">
          <a:xfrm>
            <a:off x="2805111" y="3434556"/>
            <a:ext cx="3230562" cy="0"/>
          </a:xfrm>
          <a:prstGeom prst="line">
            <a:avLst/>
          </a:prstGeom>
          <a:noFill/>
          <a:ln w="57150" cmpd="sng">
            <a:solidFill>
              <a:srgbClr val="FFFFFF"/>
            </a:solidFill>
            <a:round/>
            <a:headEnd/>
            <a:tailEnd/>
          </a:ln>
        </p:spPr>
        <p:txBody>
          <a:bodyPr wrap="none" anchor="ctr">
            <a:prstTxWarp prst="textNoShape">
              <a:avLst/>
            </a:prstTxWarp>
          </a:bodyPr>
          <a:lstStyle/>
          <a:p>
            <a:endParaRPr lang="en-US" dirty="0">
              <a:latin typeface="Arial"/>
            </a:endParaRPr>
          </a:p>
        </p:txBody>
      </p:sp>
      <p:sp>
        <p:nvSpPr>
          <p:cNvPr id="13" name="Line 16"/>
          <p:cNvSpPr>
            <a:spLocks noChangeShapeType="1"/>
          </p:cNvSpPr>
          <p:nvPr/>
        </p:nvSpPr>
        <p:spPr bwMode="auto">
          <a:xfrm>
            <a:off x="4273549" y="2228056"/>
            <a:ext cx="0" cy="2462212"/>
          </a:xfrm>
          <a:prstGeom prst="line">
            <a:avLst/>
          </a:prstGeom>
          <a:noFill/>
          <a:ln w="57150" cap="flat" cmpd="sng" algn="ctr">
            <a:solidFill>
              <a:srgbClr val="FFFFFF"/>
            </a:solidFill>
            <a:prstDash val="solid"/>
            <a:round/>
            <a:headEnd type="none" w="med" len="med"/>
            <a:tailEnd type="none" w="med" len="med"/>
          </a:ln>
        </p:spPr>
        <p:txBody>
          <a:bodyPr wrap="none" anchor="ctr">
            <a:prstTxWarp prst="textNoShape">
              <a:avLst/>
            </a:prstTxWarp>
          </a:bodyPr>
          <a:lstStyle/>
          <a:p>
            <a:endParaRPr lang="en-US" dirty="0">
              <a:latin typeface="Arial"/>
            </a:endParaRPr>
          </a:p>
        </p:txBody>
      </p:sp>
      <p:sp>
        <p:nvSpPr>
          <p:cNvPr id="14" name="Line 17"/>
          <p:cNvSpPr>
            <a:spLocks noChangeShapeType="1"/>
          </p:cNvSpPr>
          <p:nvPr/>
        </p:nvSpPr>
        <p:spPr bwMode="auto">
          <a:xfrm flipV="1">
            <a:off x="2922586" y="3707606"/>
            <a:ext cx="852487" cy="823912"/>
          </a:xfrm>
          <a:prstGeom prst="line">
            <a:avLst/>
          </a:prstGeom>
          <a:noFill/>
          <a:ln w="57150" cap="flat" cmpd="sng" algn="ctr">
            <a:solidFill>
              <a:srgbClr val="FFFFFF"/>
            </a:solidFill>
            <a:prstDash val="solid"/>
            <a:round/>
            <a:headEnd type="none" w="med" len="med"/>
            <a:tailEnd type="none" w="med" len="med"/>
          </a:ln>
        </p:spPr>
        <p:txBody>
          <a:bodyPr wrap="none" anchor="ctr">
            <a:prstTxWarp prst="textNoShape">
              <a:avLst/>
            </a:prstTxWarp>
          </a:bodyPr>
          <a:lstStyle/>
          <a:p>
            <a:endParaRPr lang="en-US" dirty="0">
              <a:latin typeface="Arial"/>
            </a:endParaRPr>
          </a:p>
        </p:txBody>
      </p:sp>
      <p:sp>
        <p:nvSpPr>
          <p:cNvPr id="15" name="Line 18"/>
          <p:cNvSpPr>
            <a:spLocks noChangeShapeType="1"/>
          </p:cNvSpPr>
          <p:nvPr/>
        </p:nvSpPr>
        <p:spPr bwMode="auto">
          <a:xfrm>
            <a:off x="2916236" y="2312194"/>
            <a:ext cx="895350" cy="895350"/>
          </a:xfrm>
          <a:prstGeom prst="line">
            <a:avLst/>
          </a:prstGeom>
          <a:noFill/>
          <a:ln w="57150" cap="flat" cmpd="sng" algn="ctr">
            <a:solidFill>
              <a:srgbClr val="FFFFFF"/>
            </a:solidFill>
            <a:prstDash val="solid"/>
            <a:round/>
            <a:headEnd type="none" w="med" len="med"/>
            <a:tailEnd type="none" w="med" len="med"/>
          </a:ln>
        </p:spPr>
        <p:txBody>
          <a:bodyPr wrap="none" anchor="ctr">
            <a:prstTxWarp prst="textNoShape">
              <a:avLst/>
            </a:prstTxWarp>
          </a:bodyPr>
          <a:lstStyle/>
          <a:p>
            <a:endParaRPr lang="en-US" dirty="0">
              <a:latin typeface="Arial"/>
            </a:endParaRPr>
          </a:p>
        </p:txBody>
      </p:sp>
      <p:sp>
        <p:nvSpPr>
          <p:cNvPr id="16" name="Rectangle 5"/>
          <p:cNvSpPr>
            <a:spLocks noChangeArrowheads="1"/>
          </p:cNvSpPr>
          <p:nvPr/>
        </p:nvSpPr>
        <p:spPr bwMode="auto">
          <a:xfrm>
            <a:off x="3627436" y="3026569"/>
            <a:ext cx="1284287" cy="815975"/>
          </a:xfrm>
          <a:prstGeom prst="rect">
            <a:avLst/>
          </a:prstGeom>
          <a:solidFill>
            <a:schemeClr val="bg1"/>
          </a:solidFill>
          <a:ln>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endParaRPr lang="en-US" dirty="0">
              <a:latin typeface="Arial"/>
            </a:endParaRPr>
          </a:p>
        </p:txBody>
      </p:sp>
      <p:sp>
        <p:nvSpPr>
          <p:cNvPr id="17" name="Rectangle 6"/>
          <p:cNvSpPr>
            <a:spLocks noChangeArrowheads="1"/>
          </p:cNvSpPr>
          <p:nvPr/>
        </p:nvSpPr>
        <p:spPr bwMode="auto">
          <a:xfrm>
            <a:off x="5486399" y="1578769"/>
            <a:ext cx="1284287" cy="817562"/>
          </a:xfrm>
          <a:prstGeom prst="rect">
            <a:avLst/>
          </a:prstGeom>
          <a:solidFill>
            <a:schemeClr val="bg1"/>
          </a:solidFill>
          <a:ln>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endParaRPr lang="en-US" dirty="0">
              <a:latin typeface="Arial"/>
            </a:endParaRPr>
          </a:p>
        </p:txBody>
      </p:sp>
      <p:sp>
        <p:nvSpPr>
          <p:cNvPr id="18" name="Rectangle 7"/>
          <p:cNvSpPr>
            <a:spLocks noChangeArrowheads="1"/>
          </p:cNvSpPr>
          <p:nvPr/>
        </p:nvSpPr>
        <p:spPr bwMode="auto">
          <a:xfrm>
            <a:off x="1763711" y="1608931"/>
            <a:ext cx="1284287" cy="817562"/>
          </a:xfrm>
          <a:prstGeom prst="rect">
            <a:avLst/>
          </a:prstGeom>
          <a:solidFill>
            <a:schemeClr val="bg1"/>
          </a:solidFill>
          <a:ln>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endParaRPr lang="en-US" dirty="0">
              <a:latin typeface="Arial"/>
            </a:endParaRPr>
          </a:p>
        </p:txBody>
      </p:sp>
      <p:sp>
        <p:nvSpPr>
          <p:cNvPr id="19" name="Rectangle 8"/>
          <p:cNvSpPr>
            <a:spLocks noChangeArrowheads="1"/>
          </p:cNvSpPr>
          <p:nvPr/>
        </p:nvSpPr>
        <p:spPr bwMode="auto">
          <a:xfrm>
            <a:off x="1736724" y="3026569"/>
            <a:ext cx="1284287" cy="815975"/>
          </a:xfrm>
          <a:prstGeom prst="rect">
            <a:avLst/>
          </a:prstGeom>
          <a:solidFill>
            <a:schemeClr val="bg1"/>
          </a:solidFill>
          <a:ln>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endParaRPr lang="en-US" dirty="0">
              <a:latin typeface="Arial"/>
            </a:endParaRPr>
          </a:p>
        </p:txBody>
      </p:sp>
      <p:sp>
        <p:nvSpPr>
          <p:cNvPr id="20" name="Rectangle 9"/>
          <p:cNvSpPr>
            <a:spLocks noChangeArrowheads="1"/>
          </p:cNvSpPr>
          <p:nvPr/>
        </p:nvSpPr>
        <p:spPr bwMode="auto">
          <a:xfrm>
            <a:off x="1746249" y="4444206"/>
            <a:ext cx="1284287" cy="817562"/>
          </a:xfrm>
          <a:prstGeom prst="rect">
            <a:avLst/>
          </a:prstGeom>
          <a:solidFill>
            <a:schemeClr val="bg1"/>
          </a:solidFill>
          <a:ln>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endParaRPr lang="en-US" dirty="0">
              <a:latin typeface="Arial"/>
            </a:endParaRPr>
          </a:p>
        </p:txBody>
      </p:sp>
      <p:sp>
        <p:nvSpPr>
          <p:cNvPr id="21" name="Rectangle 10"/>
          <p:cNvSpPr>
            <a:spLocks noChangeArrowheads="1"/>
          </p:cNvSpPr>
          <p:nvPr/>
        </p:nvSpPr>
        <p:spPr bwMode="auto">
          <a:xfrm>
            <a:off x="3630611" y="1594644"/>
            <a:ext cx="1284287" cy="817562"/>
          </a:xfrm>
          <a:prstGeom prst="rect">
            <a:avLst/>
          </a:prstGeom>
          <a:solidFill>
            <a:schemeClr val="bg1"/>
          </a:solidFill>
          <a:ln>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endParaRPr lang="en-US" dirty="0">
              <a:latin typeface="Arial"/>
            </a:endParaRPr>
          </a:p>
        </p:txBody>
      </p:sp>
      <p:sp>
        <p:nvSpPr>
          <p:cNvPr id="22" name="Rectangle 11"/>
          <p:cNvSpPr>
            <a:spLocks noChangeArrowheads="1"/>
          </p:cNvSpPr>
          <p:nvPr/>
        </p:nvSpPr>
        <p:spPr bwMode="auto">
          <a:xfrm>
            <a:off x="5480049" y="3026569"/>
            <a:ext cx="1285875" cy="815975"/>
          </a:xfrm>
          <a:prstGeom prst="rect">
            <a:avLst/>
          </a:prstGeom>
          <a:solidFill>
            <a:schemeClr val="bg1"/>
          </a:solidFill>
          <a:ln>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endParaRPr lang="en-US" dirty="0">
              <a:latin typeface="Arial"/>
            </a:endParaRPr>
          </a:p>
        </p:txBody>
      </p:sp>
      <p:sp>
        <p:nvSpPr>
          <p:cNvPr id="23" name="Rectangle 12"/>
          <p:cNvSpPr>
            <a:spLocks noChangeArrowheads="1"/>
          </p:cNvSpPr>
          <p:nvPr/>
        </p:nvSpPr>
        <p:spPr bwMode="auto">
          <a:xfrm>
            <a:off x="5472111" y="4444206"/>
            <a:ext cx="1284287" cy="817562"/>
          </a:xfrm>
          <a:prstGeom prst="rect">
            <a:avLst/>
          </a:prstGeom>
          <a:solidFill>
            <a:schemeClr val="bg1"/>
          </a:solidFill>
          <a:ln>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endParaRPr lang="en-US" dirty="0">
              <a:latin typeface="Arial"/>
            </a:endParaRPr>
          </a:p>
        </p:txBody>
      </p:sp>
      <p:sp>
        <p:nvSpPr>
          <p:cNvPr id="24" name="Text Box 22"/>
          <p:cNvSpPr txBox="1">
            <a:spLocks noChangeArrowheads="1"/>
          </p:cNvSpPr>
          <p:nvPr/>
        </p:nvSpPr>
        <p:spPr bwMode="auto">
          <a:xfrm>
            <a:off x="3621086" y="3199606"/>
            <a:ext cx="1293812" cy="4270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200" b="1" dirty="0">
                <a:solidFill>
                  <a:schemeClr val="tx2"/>
                </a:solidFill>
                <a:latin typeface="Arial"/>
              </a:rPr>
              <a:t>Heading</a:t>
            </a:r>
          </a:p>
        </p:txBody>
      </p:sp>
      <p:sp>
        <p:nvSpPr>
          <p:cNvPr id="25" name="Text Box 23"/>
          <p:cNvSpPr txBox="1">
            <a:spLocks noChangeArrowheads="1"/>
          </p:cNvSpPr>
          <p:nvPr/>
        </p:nvSpPr>
        <p:spPr bwMode="auto">
          <a:xfrm>
            <a:off x="1724024" y="1647031"/>
            <a:ext cx="1293812" cy="7318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dirty="0">
                <a:solidFill>
                  <a:schemeClr val="tx2"/>
                </a:solidFill>
                <a:latin typeface="Arial"/>
              </a:rPr>
              <a:t>Heading</a:t>
            </a:r>
          </a:p>
          <a:p>
            <a:pPr algn="ctr">
              <a:spcBef>
                <a:spcPct val="50000"/>
              </a:spcBef>
            </a:pPr>
            <a:r>
              <a:rPr lang="en-US" sz="1200" dirty="0">
                <a:solidFill>
                  <a:schemeClr val="tx2"/>
                </a:solidFill>
                <a:latin typeface="Arial"/>
              </a:rPr>
              <a:t>Text text text text text</a:t>
            </a:r>
          </a:p>
        </p:txBody>
      </p:sp>
      <p:sp>
        <p:nvSpPr>
          <p:cNvPr id="26" name="Text Box 25"/>
          <p:cNvSpPr txBox="1">
            <a:spLocks noChangeArrowheads="1"/>
          </p:cNvSpPr>
          <p:nvPr/>
        </p:nvSpPr>
        <p:spPr bwMode="auto">
          <a:xfrm>
            <a:off x="3619499" y="1588294"/>
            <a:ext cx="1293812" cy="7318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dirty="0">
                <a:solidFill>
                  <a:schemeClr val="tx2"/>
                </a:solidFill>
                <a:latin typeface="Arial"/>
              </a:rPr>
              <a:t>Heading</a:t>
            </a:r>
          </a:p>
          <a:p>
            <a:pPr algn="ctr">
              <a:spcBef>
                <a:spcPct val="50000"/>
              </a:spcBef>
            </a:pPr>
            <a:r>
              <a:rPr lang="en-US" sz="1200" dirty="0">
                <a:solidFill>
                  <a:schemeClr val="tx2"/>
                </a:solidFill>
                <a:latin typeface="Arial"/>
              </a:rPr>
              <a:t>Text text text text text</a:t>
            </a:r>
          </a:p>
        </p:txBody>
      </p:sp>
      <p:sp>
        <p:nvSpPr>
          <p:cNvPr id="27" name="Text Box 27"/>
          <p:cNvSpPr txBox="1">
            <a:spLocks noChangeArrowheads="1"/>
          </p:cNvSpPr>
          <p:nvPr/>
        </p:nvSpPr>
        <p:spPr bwMode="auto">
          <a:xfrm>
            <a:off x="5476874" y="1642269"/>
            <a:ext cx="1293812" cy="7318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dirty="0">
                <a:solidFill>
                  <a:schemeClr val="tx2"/>
                </a:solidFill>
                <a:latin typeface="Arial"/>
              </a:rPr>
              <a:t>Heading</a:t>
            </a:r>
          </a:p>
          <a:p>
            <a:pPr algn="ctr">
              <a:spcBef>
                <a:spcPct val="50000"/>
              </a:spcBef>
            </a:pPr>
            <a:r>
              <a:rPr lang="en-US" sz="1200" dirty="0">
                <a:solidFill>
                  <a:schemeClr val="tx2"/>
                </a:solidFill>
                <a:latin typeface="Arial"/>
              </a:rPr>
              <a:t>Text text text text text</a:t>
            </a:r>
          </a:p>
        </p:txBody>
      </p:sp>
      <p:sp>
        <p:nvSpPr>
          <p:cNvPr id="28" name="Text Box 28"/>
          <p:cNvSpPr txBox="1">
            <a:spLocks noChangeArrowheads="1"/>
          </p:cNvSpPr>
          <p:nvPr/>
        </p:nvSpPr>
        <p:spPr bwMode="auto">
          <a:xfrm>
            <a:off x="5453061" y="3059906"/>
            <a:ext cx="1293812" cy="7318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dirty="0">
                <a:solidFill>
                  <a:schemeClr val="tx2"/>
                </a:solidFill>
                <a:latin typeface="Arial"/>
              </a:rPr>
              <a:t>Heading</a:t>
            </a:r>
          </a:p>
          <a:p>
            <a:pPr algn="ctr">
              <a:spcBef>
                <a:spcPct val="50000"/>
              </a:spcBef>
            </a:pPr>
            <a:r>
              <a:rPr lang="en-US" sz="1200" dirty="0">
                <a:solidFill>
                  <a:schemeClr val="tx2"/>
                </a:solidFill>
                <a:latin typeface="Arial"/>
              </a:rPr>
              <a:t>Text text text text text</a:t>
            </a:r>
          </a:p>
        </p:txBody>
      </p:sp>
      <p:sp>
        <p:nvSpPr>
          <p:cNvPr id="29" name="Text Box 29"/>
          <p:cNvSpPr txBox="1">
            <a:spLocks noChangeArrowheads="1"/>
          </p:cNvSpPr>
          <p:nvPr/>
        </p:nvSpPr>
        <p:spPr bwMode="auto">
          <a:xfrm>
            <a:off x="5453061" y="4455319"/>
            <a:ext cx="1293812" cy="7318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dirty="0">
                <a:solidFill>
                  <a:schemeClr val="tx2"/>
                </a:solidFill>
                <a:latin typeface="Arial"/>
              </a:rPr>
              <a:t>Heading</a:t>
            </a:r>
          </a:p>
          <a:p>
            <a:pPr algn="ctr">
              <a:spcBef>
                <a:spcPct val="50000"/>
              </a:spcBef>
            </a:pPr>
            <a:r>
              <a:rPr lang="en-US" sz="1200" dirty="0">
                <a:solidFill>
                  <a:schemeClr val="tx2"/>
                </a:solidFill>
                <a:latin typeface="Arial"/>
              </a:rPr>
              <a:t>Text text text text text</a:t>
            </a:r>
          </a:p>
        </p:txBody>
      </p:sp>
      <p:sp>
        <p:nvSpPr>
          <p:cNvPr id="30" name="Text Box 30"/>
          <p:cNvSpPr txBox="1">
            <a:spLocks noChangeArrowheads="1"/>
          </p:cNvSpPr>
          <p:nvPr/>
        </p:nvSpPr>
        <p:spPr bwMode="auto">
          <a:xfrm>
            <a:off x="1724024" y="3023394"/>
            <a:ext cx="1293812" cy="7318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dirty="0">
                <a:solidFill>
                  <a:schemeClr val="tx2"/>
                </a:solidFill>
                <a:latin typeface="Arial"/>
              </a:rPr>
              <a:t>Heading</a:t>
            </a:r>
          </a:p>
          <a:p>
            <a:pPr algn="ctr">
              <a:spcBef>
                <a:spcPct val="50000"/>
              </a:spcBef>
            </a:pPr>
            <a:r>
              <a:rPr lang="en-US" sz="1200" dirty="0">
                <a:solidFill>
                  <a:schemeClr val="tx2"/>
                </a:solidFill>
                <a:latin typeface="Arial"/>
              </a:rPr>
              <a:t>Text text text text text</a:t>
            </a:r>
          </a:p>
        </p:txBody>
      </p:sp>
      <p:sp>
        <p:nvSpPr>
          <p:cNvPr id="31" name="Text Box 31"/>
          <p:cNvSpPr txBox="1">
            <a:spLocks noChangeArrowheads="1"/>
          </p:cNvSpPr>
          <p:nvPr/>
        </p:nvSpPr>
        <p:spPr bwMode="auto">
          <a:xfrm>
            <a:off x="1724024" y="4468019"/>
            <a:ext cx="1293812" cy="7318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dirty="0">
                <a:solidFill>
                  <a:schemeClr val="tx2"/>
                </a:solidFill>
                <a:latin typeface="Arial"/>
              </a:rPr>
              <a:t>Heading</a:t>
            </a:r>
          </a:p>
          <a:p>
            <a:pPr algn="ctr">
              <a:spcBef>
                <a:spcPct val="50000"/>
              </a:spcBef>
            </a:pPr>
            <a:r>
              <a:rPr lang="en-US" sz="1200" dirty="0">
                <a:solidFill>
                  <a:schemeClr val="tx2"/>
                </a:solidFill>
                <a:latin typeface="Arial"/>
              </a:rPr>
              <a:t>Text text text text text</a:t>
            </a:r>
          </a:p>
        </p:txBody>
      </p:sp>
      <p:sp>
        <p:nvSpPr>
          <p:cNvPr id="32" name="Rectangle 34"/>
          <p:cNvSpPr>
            <a:spLocks noChangeArrowheads="1"/>
          </p:cNvSpPr>
          <p:nvPr/>
        </p:nvSpPr>
        <p:spPr bwMode="auto">
          <a:xfrm>
            <a:off x="3621086" y="4447381"/>
            <a:ext cx="1284287" cy="831850"/>
          </a:xfrm>
          <a:prstGeom prst="rect">
            <a:avLst/>
          </a:prstGeom>
          <a:solidFill>
            <a:schemeClr val="bg1"/>
          </a:solidFill>
          <a:ln>
            <a:solidFill>
              <a:schemeClr val="bg1"/>
            </a:solidFill>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endParaRPr lang="en-US" dirty="0">
              <a:latin typeface="Arial"/>
            </a:endParaRPr>
          </a:p>
        </p:txBody>
      </p:sp>
      <p:sp>
        <p:nvSpPr>
          <p:cNvPr id="33" name="Text Box 35"/>
          <p:cNvSpPr txBox="1">
            <a:spLocks noChangeArrowheads="1"/>
          </p:cNvSpPr>
          <p:nvPr/>
        </p:nvSpPr>
        <p:spPr bwMode="auto">
          <a:xfrm>
            <a:off x="3605211" y="4487069"/>
            <a:ext cx="1293812" cy="7318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dirty="0">
                <a:solidFill>
                  <a:schemeClr val="tx2"/>
                </a:solidFill>
                <a:latin typeface="Arial"/>
              </a:rPr>
              <a:t>Heading</a:t>
            </a:r>
          </a:p>
          <a:p>
            <a:pPr algn="ctr">
              <a:spcBef>
                <a:spcPct val="50000"/>
              </a:spcBef>
            </a:pPr>
            <a:r>
              <a:rPr lang="en-US" sz="1200" dirty="0">
                <a:solidFill>
                  <a:schemeClr val="tx2"/>
                </a:solidFill>
                <a:latin typeface="Arial"/>
              </a:rPr>
              <a:t>Text text text text text</a:t>
            </a:r>
          </a:p>
        </p:txBody>
      </p:sp>
      <p:sp>
        <p:nvSpPr>
          <p:cNvPr id="34" name="Title 1"/>
          <p:cNvSpPr>
            <a:spLocks noGrp="1"/>
          </p:cNvSpPr>
          <p:nvPr>
            <p:ph type="title"/>
          </p:nvPr>
        </p:nvSpPr>
        <p:spPr>
          <a:xfrm>
            <a:off x="457200" y="274638"/>
            <a:ext cx="8229600" cy="1143000"/>
          </a:xfrm>
        </p:spPr>
        <p:txBody>
          <a:bodyPr/>
          <a:lstStyle>
            <a:lvl1pPr>
              <a:defRPr>
                <a:solidFill>
                  <a:srgbClr val="FFFFFF"/>
                </a:solidFill>
              </a:defRPr>
            </a:lvl1pPr>
          </a:lstStyle>
          <a:p>
            <a:r>
              <a:rPr lang="en-GB"/>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6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2724115-EE2D-1A48-8C51-AEC706FDA699}" type="slidenum">
              <a:rPr lang="en-US" smtClean="0"/>
              <a:pPr/>
              <a:t>‹#›</a:t>
            </a:fld>
            <a:endParaRPr lang="en-US" dirty="0"/>
          </a:p>
        </p:txBody>
      </p:sp>
    </p:spTree>
    <p:extLst>
      <p:ext uri="{BB962C8B-B14F-4D97-AF65-F5344CB8AC3E}">
        <p14:creationId xmlns:p14="http://schemas.microsoft.com/office/powerpoint/2010/main" val="384895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p:bg>
      <p:bgPr>
        <a:solidFill>
          <a:srgbClr val="2F1B48"/>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457200" y="2857500"/>
            <a:ext cx="8229600" cy="1143000"/>
          </a:xfrm>
          <a:prstGeom prst="rect">
            <a:avLst/>
          </a:prstGeom>
        </p:spPr>
        <p:txBody>
          <a:bodyPr/>
          <a:lstStyle>
            <a:lvl1pPr>
              <a:defRPr b="1" i="0">
                <a:solidFill>
                  <a:schemeClr val="bg1"/>
                </a:solidFill>
                <a:latin typeface="Arial MT"/>
                <a:cs typeface="Arial MT"/>
              </a:defRPr>
            </a:lvl1pPr>
          </a:lstStyle>
          <a:p>
            <a:r>
              <a:rPr lang="en-US"/>
              <a:t>Click to edit Master title style</a:t>
            </a:r>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201D149-503C-4977-A120-DADA2BA2C8A5}"/>
                  </a:ext>
                </a:extLst>
              </p14:cNvPr>
              <p14:cNvContentPartPr/>
              <p14:nvPr userDrawn="1"/>
            </p14:nvContentPartPr>
            <p14:xfrm>
              <a:off x="609280" y="507300"/>
              <a:ext cx="360" cy="360"/>
            </p14:xfrm>
          </p:contentPart>
        </mc:Choice>
        <mc:Fallback xmlns="">
          <p:pic>
            <p:nvPicPr>
              <p:cNvPr id="2" name="Ink 1">
                <a:extLst>
                  <a:ext uri="{FF2B5EF4-FFF2-40B4-BE49-F238E27FC236}">
                    <a16:creationId xmlns:a16="http://schemas.microsoft.com/office/drawing/2014/main" id="{4201D149-503C-4977-A120-DADA2BA2C8A5}"/>
                  </a:ext>
                </a:extLst>
              </p:cNvPr>
              <p:cNvPicPr/>
              <p:nvPr/>
            </p:nvPicPr>
            <p:blipFill>
              <a:blip r:embed="rId3"/>
              <a:stretch>
                <a:fillRect/>
              </a:stretch>
            </p:blipFill>
            <p:spPr>
              <a:xfrm>
                <a:off x="600280" y="498300"/>
                <a:ext cx="18000" cy="18000"/>
              </a:xfrm>
              <a:prstGeom prst="rect">
                <a:avLst/>
              </a:prstGeom>
            </p:spPr>
          </p:pic>
        </mc:Fallback>
      </mc:AlternateContent>
    </p:spTree>
    <p:extLst>
      <p:ext uri="{BB962C8B-B14F-4D97-AF65-F5344CB8AC3E}">
        <p14:creationId xmlns:p14="http://schemas.microsoft.com/office/powerpoint/2010/main" val="301250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p:spPr>
        <p:txBody>
          <a:bodyPr/>
          <a:lstStyle/>
          <a:p>
            <a:endParaRPr lang="en-US" dirty="0"/>
          </a:p>
        </p:txBody>
      </p:sp>
      <p:sp>
        <p:nvSpPr>
          <p:cNvPr id="4" name="Footer Placeholder 3"/>
          <p:cNvSpPr>
            <a:spLocks noGrp="1"/>
          </p:cNvSpPr>
          <p:nvPr>
            <p:ph type="ftr" sz="quarter" idx="11"/>
          </p:nvPr>
        </p:nvSpPr>
        <p:spPr/>
        <p:txBody>
          <a:bodyPr/>
          <a:lstStyle/>
          <a:p>
            <a:endParaRPr lang="en-US" sz="1400" dirty="0"/>
          </a:p>
        </p:txBody>
      </p:sp>
      <p:sp>
        <p:nvSpPr>
          <p:cNvPr id="5" name="Slide Number Placeholder 4"/>
          <p:cNvSpPr>
            <a:spLocks noGrp="1"/>
          </p:cNvSpPr>
          <p:nvPr>
            <p:ph type="sldNum" sz="quarter" idx="12"/>
          </p:nvPr>
        </p:nvSpPr>
        <p:spPr/>
        <p:txBody>
          <a:bodyPr/>
          <a:lstStyle/>
          <a:p>
            <a:fld id="{6212D1C2-906E-8D4F-A59C-22003AFD665B}" type="slidenum">
              <a:rPr lang="en-US" smtClean="0"/>
              <a:pPr/>
              <a:t>‹#›</a:t>
            </a:fld>
            <a:endParaRPr lang="en-US" dirty="0"/>
          </a:p>
        </p:txBody>
      </p:sp>
    </p:spTree>
    <p:extLst>
      <p:ext uri="{BB962C8B-B14F-4D97-AF65-F5344CB8AC3E}">
        <p14:creationId xmlns:p14="http://schemas.microsoft.com/office/powerpoint/2010/main" val="425530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6" name="Content Placeholder 2"/>
          <p:cNvSpPr>
            <a:spLocks noGrp="1"/>
          </p:cNvSpPr>
          <p:nvPr>
            <p:ph idx="1"/>
          </p:nvPr>
        </p:nvSpPr>
        <p:spPr>
          <a:xfrm>
            <a:off x="457200" y="1600200"/>
            <a:ext cx="8229600" cy="4123267"/>
          </a:xfrm>
        </p:spPr>
        <p:txBody>
          <a:bodyPr/>
          <a:lstStyle>
            <a:lvl1pPr marL="0" indent="0">
              <a:spcBef>
                <a:spcPts val="600"/>
              </a:spcBef>
              <a:buNone/>
              <a:defRPr/>
            </a:lvl1pPr>
          </a:lstStyle>
          <a:p>
            <a:pPr lvl="0"/>
            <a:r>
              <a:rPr lang="en-GB"/>
              <a:t>Click to edit Master text styles</a:t>
            </a:r>
          </a:p>
        </p:txBody>
      </p:sp>
      <p:sp>
        <p:nvSpPr>
          <p:cNvPr id="7" name="Rectangle 6"/>
          <p:cNvSpPr/>
          <p:nvPr userDrawn="1"/>
        </p:nvSpPr>
        <p:spPr>
          <a:xfrm>
            <a:off x="6544733" y="5473700"/>
            <a:ext cx="414867" cy="3492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600200"/>
            <a:ext cx="8229600" cy="4123267"/>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itle 1"/>
          <p:cNvSpPr>
            <a:spLocks noGrp="1"/>
          </p:cNvSpPr>
          <p:nvPr>
            <p:ph type="title"/>
          </p:nvPr>
        </p:nvSpPr>
        <p:spPr>
          <a:xfrm>
            <a:off x="457200" y="274638"/>
            <a:ext cx="8229600" cy="1143000"/>
          </a:xfrm>
        </p:spPr>
        <p:txBody>
          <a:bodyPr/>
          <a:lstStyle/>
          <a:p>
            <a:r>
              <a:rPr lang="en-GB" dirty="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114800"/>
          </a:xfrm>
        </p:spPr>
        <p:txBody>
          <a:bodyPr/>
          <a:lstStyle>
            <a:lvl1pPr>
              <a:spcBef>
                <a:spcPts val="600"/>
              </a:spcBef>
              <a:defRPr sz="2600"/>
            </a:lvl1pPr>
            <a:lvl2pPr>
              <a:spcBef>
                <a:spcPts val="600"/>
              </a:spcBef>
              <a:defRPr sz="2400"/>
            </a:lvl2pPr>
            <a:lvl3pPr>
              <a:spcBef>
                <a:spcPts val="600"/>
              </a:spcBef>
              <a:defRPr sz="2200"/>
            </a:lvl3pPr>
            <a:lvl4pPr>
              <a:spcBef>
                <a:spcPts val="600"/>
              </a:spcBef>
              <a:defRPr sz="2000"/>
            </a:lvl4pPr>
            <a:lvl5pPr>
              <a:spcBef>
                <a:spcPts val="600"/>
              </a:spcBef>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8200" y="1600200"/>
            <a:ext cx="4038600" cy="4114801"/>
          </a:xfrm>
        </p:spPr>
        <p:txBody>
          <a:bodyPr/>
          <a:lstStyle>
            <a:lvl1pPr>
              <a:spcBef>
                <a:spcPts val="600"/>
              </a:spcBef>
              <a:defRPr sz="2600"/>
            </a:lvl1pPr>
            <a:lvl2pPr>
              <a:spcBef>
                <a:spcPts val="600"/>
              </a:spcBef>
              <a:defRPr sz="2400"/>
            </a:lvl2pPr>
            <a:lvl3pPr>
              <a:spcBef>
                <a:spcPts val="600"/>
              </a:spcBef>
              <a:defRPr sz="2200"/>
            </a:lvl3pPr>
            <a:lvl4pPr>
              <a:spcBef>
                <a:spcPts val="600"/>
              </a:spcBef>
              <a:defRPr sz="2000"/>
            </a:lvl4pPr>
            <a:lvl5pPr>
              <a:spcBef>
                <a:spcPts val="600"/>
              </a:spcBef>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itle 1"/>
          <p:cNvSpPr>
            <a:spLocks noGrp="1"/>
          </p:cNvSpPr>
          <p:nvPr>
            <p:ph type="title"/>
          </p:nvPr>
        </p:nvSpPr>
        <p:spPr>
          <a:xfrm>
            <a:off x="457200" y="274638"/>
            <a:ext cx="8229600" cy="1143000"/>
          </a:xfrm>
        </p:spPr>
        <p:txBody>
          <a:bodyPr/>
          <a:lstStyle/>
          <a:p>
            <a:r>
              <a:rPr lang="en-GB" dirty="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531658"/>
          </a:xfrm>
        </p:spPr>
        <p:txBody>
          <a:bodyPr/>
          <a:lstStyle>
            <a:lvl1pPr>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531658"/>
          </a:xfrm>
        </p:spPr>
        <p:txBody>
          <a:bodyPr/>
          <a:lstStyle>
            <a:lvl1pPr>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itle 1"/>
          <p:cNvSpPr>
            <a:spLocks noGrp="1"/>
          </p:cNvSpPr>
          <p:nvPr>
            <p:ph type="title"/>
          </p:nvPr>
        </p:nvSpPr>
        <p:spPr>
          <a:xfrm>
            <a:off x="457200" y="274638"/>
            <a:ext cx="8229600" cy="1143000"/>
          </a:xfrm>
        </p:spPr>
        <p:txBody>
          <a:bodyPr/>
          <a:lstStyle>
            <a:lvl1pPr>
              <a:defRPr/>
            </a:lvl1pPr>
          </a:lstStyle>
          <a:p>
            <a:r>
              <a:rPr lang="en-GB" dirty="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2"/>
        </a:solidFill>
        <a:effectLst/>
      </p:bgPr>
    </p:bg>
    <p:spTree>
      <p:nvGrpSpPr>
        <p:cNvPr id="1" name=""/>
        <p:cNvGrpSpPr/>
        <p:nvPr/>
      </p:nvGrpSpPr>
      <p:grpSpPr>
        <a:xfrm>
          <a:off x="0" y="0"/>
          <a:ext cx="0" cy="0"/>
          <a:chOff x="0" y="0"/>
          <a:chExt cx="0" cy="0"/>
        </a:xfrm>
      </p:grpSpPr>
      <p:sp>
        <p:nvSpPr>
          <p:cNvPr id="10" name="Content Placeholder 2"/>
          <p:cNvSpPr>
            <a:spLocks noGrp="1"/>
          </p:cNvSpPr>
          <p:nvPr>
            <p:ph idx="1"/>
          </p:nvPr>
        </p:nvSpPr>
        <p:spPr>
          <a:xfrm>
            <a:off x="457200" y="1600200"/>
            <a:ext cx="8229600" cy="4123267"/>
          </a:xfrm>
        </p:spPr>
        <p:txBody>
          <a:bodyPr/>
          <a:lstStyle>
            <a:lvl1pPr marL="0" indent="0">
              <a:spcBef>
                <a:spcPts val="600"/>
              </a:spcBef>
              <a:buNone/>
              <a:defRPr>
                <a:solidFill>
                  <a:schemeClr val="bg1"/>
                </a:solidFill>
              </a:defRPr>
            </a:lvl1pPr>
          </a:lstStyle>
          <a:p>
            <a:pPr lvl="0"/>
            <a:r>
              <a:rPr lang="en-GB" dirty="0"/>
              <a:t>Click to edit Master text styles</a:t>
            </a:r>
          </a:p>
        </p:txBody>
      </p:sp>
      <p:sp>
        <p:nvSpPr>
          <p:cNvPr id="11" name="Title 1"/>
          <p:cNvSpPr>
            <a:spLocks noGrp="1"/>
          </p:cNvSpPr>
          <p:nvPr>
            <p:ph type="title"/>
          </p:nvPr>
        </p:nvSpPr>
        <p:spPr>
          <a:xfrm>
            <a:off x="457200" y="274638"/>
            <a:ext cx="8229600" cy="1143000"/>
          </a:xfrm>
        </p:spPr>
        <p:txBody>
          <a:bodyPr/>
          <a:lstStyle>
            <a:lvl1pPr>
              <a:defRPr>
                <a:solidFill>
                  <a:srgbClr val="FFFFFF"/>
                </a:solidFill>
              </a:defRPr>
            </a:lvl1pPr>
          </a:lstStyle>
          <a:p>
            <a:r>
              <a:rPr lang="en-GB"/>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aphicFrame>
        <p:nvGraphicFramePr>
          <p:cNvPr id="8" name="Chart 7"/>
          <p:cNvGraphicFramePr/>
          <p:nvPr userDrawn="1"/>
        </p:nvGraphicFramePr>
        <p:xfrm>
          <a:off x="304799" y="1512924"/>
          <a:ext cx="7001933" cy="420116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457200" y="274638"/>
            <a:ext cx="8229600" cy="1143000"/>
          </a:xfrm>
        </p:spPr>
        <p:txBody>
          <a:bodyPr/>
          <a:lstStyle>
            <a:lvl1pPr>
              <a:defRPr/>
            </a:lvl1pPr>
          </a:lstStyle>
          <a:p>
            <a:r>
              <a:rPr lang="en-GB" dirty="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11" name="Chart 10"/>
          <p:cNvGraphicFramePr/>
          <p:nvPr userDrawn="1"/>
        </p:nvGraphicFramePr>
        <p:xfrm>
          <a:off x="457200" y="1417638"/>
          <a:ext cx="7052733" cy="423164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457200" y="274638"/>
            <a:ext cx="8229600" cy="1143000"/>
          </a:xfrm>
        </p:spPr>
        <p:txBody>
          <a:bodyPr/>
          <a:lstStyle>
            <a:lvl1pPr>
              <a:defRPr/>
            </a:lvl1pPr>
          </a:lstStyle>
          <a:p>
            <a:r>
              <a:rPr lang="en-GB" dirty="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aphicFrame>
        <p:nvGraphicFramePr>
          <p:cNvPr id="8" name="Chart 7"/>
          <p:cNvGraphicFramePr/>
          <p:nvPr userDrawn="1"/>
        </p:nvGraphicFramePr>
        <p:xfrm>
          <a:off x="164067" y="1417638"/>
          <a:ext cx="7061200" cy="423672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457200" y="274638"/>
            <a:ext cx="8229600" cy="1143000"/>
          </a:xfrm>
        </p:spPr>
        <p:txBody>
          <a:bodyPr/>
          <a:lstStyle/>
          <a:p>
            <a:r>
              <a:rPr lang="en-GB" dirty="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40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2D1C2-906E-8D4F-A59C-22003AFD665B}" type="slidenum">
              <a:rPr lang="en-US" smtClean="0"/>
              <a:pPr/>
              <a:t>‹#›</a:t>
            </a:fld>
            <a:endParaRPr lang="en-US" dirty="0"/>
          </a:p>
        </p:txBody>
      </p:sp>
      <p:pic>
        <p:nvPicPr>
          <p:cNvPr id="12" name="Picture 11">
            <a:extLst>
              <a:ext uri="{FF2B5EF4-FFF2-40B4-BE49-F238E27FC236}">
                <a16:creationId xmlns:a16="http://schemas.microsoft.com/office/drawing/2014/main" id="{A3084F48-59EC-4B64-B06E-8D3E2CB82266}"/>
              </a:ext>
            </a:extLst>
          </p:cNvPr>
          <p:cNvPicPr>
            <a:picLocks noChangeAspect="1"/>
          </p:cNvPicPr>
          <p:nvPr userDrawn="1"/>
        </p:nvPicPr>
        <p:blipFill rotWithShape="1">
          <a:blip r:embed="rId17"/>
          <a:srcRect l="34355" t="37299" r="28333" b="32340"/>
          <a:stretch/>
        </p:blipFill>
        <p:spPr>
          <a:xfrm>
            <a:off x="5732206" y="5393658"/>
            <a:ext cx="3411794" cy="1474840"/>
          </a:xfrm>
          <a:prstGeom prst="rect">
            <a:avLst/>
          </a:prstGeom>
        </p:spPr>
      </p:pic>
      <p:pic>
        <p:nvPicPr>
          <p:cNvPr id="13" name="Picture 12">
            <a:extLst>
              <a:ext uri="{FF2B5EF4-FFF2-40B4-BE49-F238E27FC236}">
                <a16:creationId xmlns:a16="http://schemas.microsoft.com/office/drawing/2014/main" id="{A71FB8F7-A514-4C92-BC5E-051332BA040B}"/>
              </a:ext>
            </a:extLst>
          </p:cNvPr>
          <p:cNvPicPr>
            <a:picLocks noChangeAspect="1"/>
          </p:cNvPicPr>
          <p:nvPr userDrawn="1"/>
        </p:nvPicPr>
        <p:blipFill rotWithShape="1">
          <a:blip r:embed="rId17"/>
          <a:srcRect l="34355" t="37299" r="28333" b="32340"/>
          <a:stretch/>
        </p:blipFill>
        <p:spPr>
          <a:xfrm>
            <a:off x="0" y="5401698"/>
            <a:ext cx="3411794" cy="1474840"/>
          </a:xfrm>
          <a:prstGeom prst="rect">
            <a:avLst/>
          </a:prstGeom>
        </p:spPr>
      </p:pic>
      <p:pic>
        <p:nvPicPr>
          <p:cNvPr id="14" name="Picture 13">
            <a:extLst>
              <a:ext uri="{FF2B5EF4-FFF2-40B4-BE49-F238E27FC236}">
                <a16:creationId xmlns:a16="http://schemas.microsoft.com/office/drawing/2014/main" id="{A187814D-80FA-478E-8BEC-3405573DE9F7}"/>
              </a:ext>
            </a:extLst>
          </p:cNvPr>
          <p:cNvPicPr>
            <a:picLocks noChangeAspect="1"/>
          </p:cNvPicPr>
          <p:nvPr userDrawn="1"/>
        </p:nvPicPr>
        <p:blipFill rotWithShape="1">
          <a:blip r:embed="rId17"/>
          <a:srcRect l="1828" t="37299" r="28333" b="32340"/>
          <a:stretch/>
        </p:blipFill>
        <p:spPr>
          <a:xfrm>
            <a:off x="845574" y="5401698"/>
            <a:ext cx="6386052" cy="1474840"/>
          </a:xfrm>
          <a:prstGeom prst="rect">
            <a:avLst/>
          </a:prstGeom>
        </p:spPr>
      </p:pic>
      <p:pic>
        <p:nvPicPr>
          <p:cNvPr id="15" name="Picture 2" descr="C:\Users\apfstonm\Documents\Advice for heros\Branding\COH_J011369 WHITE.png">
            <a:extLst>
              <a:ext uri="{FF2B5EF4-FFF2-40B4-BE49-F238E27FC236}">
                <a16:creationId xmlns:a16="http://schemas.microsoft.com/office/drawing/2014/main" id="{4EAF05DA-0B9B-413A-B4C3-C1F5287CAB90}"/>
              </a:ext>
            </a:extLst>
          </p:cNvPr>
          <p:cNvPicPr>
            <a:picLocks noChangeAspect="1" noChangeArrowheads="1"/>
          </p:cNvPicPr>
          <p:nvPr userDrawn="1"/>
        </p:nvPicPr>
        <p:blipFill>
          <a:blip r:embed="rId18"/>
          <a:srcRect/>
          <a:stretch>
            <a:fillRect/>
          </a:stretch>
        </p:blipFill>
        <p:spPr bwMode="auto">
          <a:xfrm>
            <a:off x="6249794" y="5800192"/>
            <a:ext cx="2048632" cy="844929"/>
          </a:xfrm>
          <a:prstGeom prst="rect">
            <a:avLst/>
          </a:prstGeom>
          <a:noFill/>
        </p:spPr>
      </p:pic>
    </p:spTree>
  </p:cSld>
  <p:clrMap bg1="lt1" tx1="dk1" bg2="lt2" tx2="dk2" accent1="accent1" accent2="accent2" accent3="accent3" accent4="accent4" accent5="accent5" accent6="accent6" hlink="hlink" folHlink="folHlink"/>
  <p:sldLayoutIdLst>
    <p:sldLayoutId id="2147483666" r:id="rId1"/>
    <p:sldLayoutId id="2147483680" r:id="rId2"/>
    <p:sldLayoutId id="2147483678" r:id="rId3"/>
    <p:sldLayoutId id="2147483669" r:id="rId4"/>
    <p:sldLayoutId id="2147483670" r:id="rId5"/>
    <p:sldLayoutId id="2147483672" r:id="rId6"/>
    <p:sldLayoutId id="2147483651" r:id="rId7"/>
    <p:sldLayoutId id="2147483659" r:id="rId8"/>
    <p:sldLayoutId id="2147483679" r:id="rId9"/>
    <p:sldLayoutId id="2147483650" r:id="rId10"/>
    <p:sldLayoutId id="2147483657" r:id="rId11"/>
    <p:sldLayoutId id="2147483663" r:id="rId12"/>
    <p:sldLayoutId id="2147483684" r:id="rId13"/>
    <p:sldLayoutId id="2147483685" r:id="rId14"/>
    <p:sldLayoutId id="2147483686" r:id="rId15"/>
  </p:sldLayoutIdLst>
  <p:hf hdr="0" ftr="0" dt="0"/>
  <p:txStyles>
    <p:titleStyle>
      <a:lvl1pPr algn="l" defTabSz="457200" rtl="0" eaLnBrk="1" latinLnBrk="0" hangingPunct="1">
        <a:spcBef>
          <a:spcPct val="0"/>
        </a:spcBef>
        <a:buNone/>
        <a:defRPr sz="36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2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veteransgateway.org.uk/"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topic/defence-armed-forces/support-services-military-defence-personnel-familie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hyperlink" Target="https://discovermybenefits.mod.gov.uk/" TargetMode="External"/><Relationship Id="rId4" Type="http://schemas.openxmlformats.org/officeDocument/2006/relationships/hyperlink" Target="https://blesma.org/news-media/blesma-news/2019/new-programme-launched-for-armed-forces-personnel-seriously-wounded-in-conflic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veteransgateway.org.uk/"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organisations/veterans-uk"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18.jpeg"/><Relationship Id="rId4" Type="http://schemas.openxmlformats.org/officeDocument/2006/relationships/hyperlink" Target="https://www.google.co.uk/url?sa=i&amp;rct=j&amp;q=&amp;esrc=s&amp;source=images&amp;cd=&amp;ved=0ahUKEwiDys7wgNbTAhWK2RoKHVqGCx8QjRwIBw&amp;url=https://www.gov.uk/government/organisations/veterans-uk&amp;psig=AFQjCNEKC-o3nYDhhyaeHiZ0I9YGfSJOgQ&amp;ust=149397932846454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veterans-uk@mod.uk"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hyperlink" Target="https://www.google.co.uk/url?sa=i&amp;rct=j&amp;q=&amp;esrc=s&amp;source=images&amp;cd=&amp;ved=0ahUKEwiDys7wgNbTAhWK2RoKHVqGCx8QjRwIBw&amp;url=https://www.gov.uk/government/organisations/veterans-uk&amp;psig=AFQjCNEKC-o3nYDhhyaeHiZ0I9YGfSJOgQ&amp;ust=149397932846454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publications/a-guide-to-the-veterans-welfare-service"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hyperlink" Target="http://www.google.co.uk/url?sa=i&amp;rct=j&amp;q=&amp;esrc=s&amp;source=images&amp;cd=&amp;cad=rja&amp;uact=8&amp;ved=0ahUKEwijjvLnhdbTAhVGfhoKHWpTAB4QjRwIBw&amp;url=http://tca2000.co.uk/?page_id=1827&amp;psig=AFQjCNF8uWsKNCtX_M86caq8V-TX30r2-A&amp;ust=149398065393348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0ahUKEwj-iouOo9bTAhVBWBoKHUVHBSIQjRwIBw&amp;url=https://forcesadvice.com/about-us/&amp;psig=AFQjCNFnMLFFfExJGXohuI2gbAq-TsuRbg&amp;ust=1493988524091315"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hyperlink" Target="https://www.moneyforce.org.uk/" TargetMode="Externa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gov.uk/government/publications/armed-forces-compensation/armed-forces-compensation-what-you-need-to-know"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ftadviser.com/pensions/2018/07/02/armed-forces-pension-scheme-to-change-death-benefit-rules/?utm_campaign=FTAdviser+news&amp;utm_source=emailCampaign&amp;utm_medium=email&amp;utm_conten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gov.uk/government/publications/armed-forces-compensation/armed-forces-compensation-what-you-need-to-know"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v.uk/government/publications/war-pension-scheme/war-pension-scheme-what-you-need-to-know"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gov.uk/government/uploads/system/uploads/attachment_data/file/507473/CICO_Leaflet.pdf"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hyperlink" Target="http://www.gov.uk/government/publications/faq-on-the-armed-forces-independent-payment"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overnment/collections/mental-capacity-act-making-decisions"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gov.uk/guidance/mental-health-support-for-the-uk-armed-forces"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s://www.citizensadvice.org.uk/benefits/armed-forces-and-veterans/benefits-and-concessions-for-the-armed-forces-veterans-and-their-families/"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government/publications/afps-2015-what-you-need-to-know"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s://www.gov.uk/government/publications/armed-forces-and-reserve-forces-pension-schemes-guidance-booklet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ov.uk/pensions-and-compensation-for-veterans"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s://www.gov.uk/guidance/pensions-and-compensation-for-veteran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memsec@forpen.co.uk"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hyperlink" Target="https://www.google.co.uk/url?sa=i&amp;rct=j&amp;q=&amp;esrc=s&amp;source=images&amp;cd=&amp;cad=rja&amp;uact=8&amp;ved=0ahUKEwjky56qvtbTAhWRyRoKHRYeAyAQjRwIBw&amp;url=https://forcespensionsociety.org/news/forces-pension-society-manifesto-2015/&amp;psig=AFQjCNHpupTOCRdvEBhguxuIC1NLsnQnSQ&amp;ust=1493995829609516" TargetMode="External"/><Relationship Id="rId4" Type="http://schemas.openxmlformats.org/officeDocument/2006/relationships/hyperlink" Target="http://www.forpen.or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40K-Ds9bTAhXCExoKHRqxBiIQjRwIBw&amp;url=http://disabilityhorizons.com/2016/08/top-motability-cars-2016/&amp;psig=AFQjCNGipNUqBUZDR-PqzQapsW9phh2LdA&amp;ust=1493992790908714"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hyperlink" Target="http://www.motability.co.uk/about-the-scheme/" TargetMode="External"/><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0ahUKEwjVgpvX2b_TAhWqAMAKHe6qDH0QjRwIBw&amp;url=https://hmsolicitors.co.uk/who-we-are/awards/&amp;psig=AFQjCNEfZibUsCUYjEKWC9jXWVAxWWov2g&amp;ust=1493212864324427"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www.thepfs.org/about/inside-the-pfs/forcesmoneypla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oncoursefoundation.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www.blesma.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forcespensionsociety.org/about-us/" TargetMode="External"/><Relationship Id="rId5" Type="http://schemas.openxmlformats.org/officeDocument/2006/relationships/image" Target="../media/image8.jpeg"/><Relationship Id="rId4" Type="http://schemas.openxmlformats.org/officeDocument/2006/relationships/hyperlink" Target="https://www.google.co.uk/url?sa=i&amp;rct=j&amp;q=&amp;esrc=s&amp;source=images&amp;cd=&amp;cad=rja&amp;uact=8&amp;ved=0ahUKEwjky56qvtbTAhWRyRoKHRYeAyAQjRwIBw&amp;url=https://forcespensionsociety.org/news/forces-pension-society-manifesto-2015/&amp;psig=AFQjCNHpupTOCRdvEBhguxuIC1NLsnQnSQ&amp;ust=14939958296095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C8D6FE-3FA5-4EDD-99DA-5332C5E87611}"/>
              </a:ext>
            </a:extLst>
          </p:cNvPr>
          <p:cNvSpPr/>
          <p:nvPr/>
        </p:nvSpPr>
        <p:spPr>
          <a:xfrm>
            <a:off x="0" y="-88900"/>
            <a:ext cx="9144000" cy="5549143"/>
          </a:xfrm>
          <a:prstGeom prst="rect">
            <a:avLst/>
          </a:prstGeom>
          <a:solidFill>
            <a:srgbClr val="1114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4" descr="http://www.oncoursefoundationusa.org/images/dynamic/getImage.gif?ID=100112">
            <a:extLst>
              <a:ext uri="{FF2B5EF4-FFF2-40B4-BE49-F238E27FC236}">
                <a16:creationId xmlns:a16="http://schemas.microsoft.com/office/drawing/2014/main" id="{BEE2232E-6D8A-41E5-8983-9126FACBD194}"/>
              </a:ext>
            </a:extLst>
          </p:cNvPr>
          <p:cNvPicPr>
            <a:picLocks noChangeAspect="1" noChangeArrowheads="1"/>
          </p:cNvPicPr>
          <p:nvPr/>
        </p:nvPicPr>
        <p:blipFill>
          <a:blip r:embed="rId3"/>
          <a:srcRect l="3495"/>
          <a:stretch>
            <a:fillRect/>
          </a:stretch>
        </p:blipFill>
        <p:spPr bwMode="auto">
          <a:xfrm>
            <a:off x="0" y="-102514"/>
            <a:ext cx="9144000" cy="3088685"/>
          </a:xfrm>
          <a:prstGeom prst="rect">
            <a:avLst/>
          </a:prstGeom>
          <a:noFill/>
        </p:spPr>
      </p:pic>
      <p:pic>
        <p:nvPicPr>
          <p:cNvPr id="8" name="Picture 2" descr="C:\Users\apfstonm\Documents\Advice for heros\Branding\COH_J011369 WHITE.png">
            <a:extLst>
              <a:ext uri="{FF2B5EF4-FFF2-40B4-BE49-F238E27FC236}">
                <a16:creationId xmlns:a16="http://schemas.microsoft.com/office/drawing/2014/main" id="{2197E2B4-A3C3-463E-A42D-C9B090B222F8}"/>
              </a:ext>
            </a:extLst>
          </p:cNvPr>
          <p:cNvPicPr>
            <a:picLocks noChangeAspect="1" noChangeArrowheads="1"/>
          </p:cNvPicPr>
          <p:nvPr/>
        </p:nvPicPr>
        <p:blipFill>
          <a:blip r:embed="rId4"/>
          <a:srcRect/>
          <a:stretch>
            <a:fillRect/>
          </a:stretch>
        </p:blipFill>
        <p:spPr bwMode="auto">
          <a:xfrm>
            <a:off x="5257801" y="578879"/>
            <a:ext cx="3282886" cy="1353979"/>
          </a:xfrm>
          <a:prstGeom prst="rect">
            <a:avLst/>
          </a:prstGeom>
          <a:noFill/>
        </p:spPr>
      </p:pic>
      <p:sp>
        <p:nvSpPr>
          <p:cNvPr id="10" name="Title 1">
            <a:extLst>
              <a:ext uri="{FF2B5EF4-FFF2-40B4-BE49-F238E27FC236}">
                <a16:creationId xmlns:a16="http://schemas.microsoft.com/office/drawing/2014/main" id="{D8A5C7E3-4AB2-4522-8F65-7EB5EC5ECDCF}"/>
              </a:ext>
            </a:extLst>
          </p:cNvPr>
          <p:cNvSpPr txBox="1">
            <a:spLocks/>
          </p:cNvSpPr>
          <p:nvPr/>
        </p:nvSpPr>
        <p:spPr>
          <a:xfrm>
            <a:off x="269222" y="2600637"/>
            <a:ext cx="8605556" cy="3039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bg1"/>
                </a:solidFill>
                <a:latin typeface="Arial MT"/>
                <a:ea typeface="+mj-ea"/>
                <a:cs typeface="Arial M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0" dirty="0">
                <a:latin typeface="Goudy Old Style" panose="02020502050305020303" pitchFamily="18" charset="0"/>
              </a:rPr>
              <a:t>Financial Guidance for Service Personnel &amp; Veterans</a:t>
            </a:r>
            <a:br>
              <a:rPr lang="en-US" sz="1600" dirty="0">
                <a:latin typeface="+mn-lt"/>
              </a:rPr>
            </a:br>
            <a:br>
              <a:rPr lang="en-US" sz="1600" dirty="0">
                <a:latin typeface="+mn-lt"/>
              </a:rPr>
            </a:br>
            <a:r>
              <a:rPr lang="en-US" sz="4400" dirty="0">
                <a:latin typeface="+mn-lt"/>
              </a:rPr>
              <a:t>CPD slides  </a:t>
            </a:r>
            <a:br>
              <a:rPr lang="en-US" sz="1600" dirty="0">
                <a:latin typeface="+mn-lt"/>
              </a:rPr>
            </a:br>
            <a:r>
              <a:rPr lang="en-US" sz="1600" b="0" dirty="0">
                <a:latin typeface="Goudy Old Style" panose="02020502050305020303" pitchFamily="18" charset="0"/>
              </a:rPr>
              <a:t>T</a:t>
            </a:r>
            <a:r>
              <a:rPr lang="en-GB" sz="1400" b="0" dirty="0">
                <a:latin typeface="Goudy Old Style" panose="02020502050305020303" pitchFamily="18" charset="0"/>
              </a:rPr>
              <a:t>o provide specialist knowledge that might be required when offering financial guidance to armed forces personnel and veterans</a:t>
            </a:r>
            <a:br>
              <a:rPr lang="en-GB" sz="1400" dirty="0">
                <a:latin typeface="+mn-lt"/>
              </a:rPr>
            </a:br>
            <a:r>
              <a:rPr lang="en-US" sz="1400" dirty="0">
                <a:latin typeface="+mn-lt"/>
              </a:rPr>
              <a:t> </a:t>
            </a:r>
            <a:br>
              <a:rPr lang="en-US" sz="1400" dirty="0">
                <a:latin typeface="+mn-lt"/>
              </a:rPr>
            </a:br>
            <a:endParaRPr lang="en-US" sz="1400" dirty="0">
              <a:latin typeface="+mn-lt"/>
            </a:endParaRPr>
          </a:p>
        </p:txBody>
      </p:sp>
      <p:sp>
        <p:nvSpPr>
          <p:cNvPr id="11" name="TextBox 10">
            <a:extLst>
              <a:ext uri="{FF2B5EF4-FFF2-40B4-BE49-F238E27FC236}">
                <a16:creationId xmlns:a16="http://schemas.microsoft.com/office/drawing/2014/main" id="{763C4983-A04E-4C21-BBBC-D0300F4C974E}"/>
              </a:ext>
            </a:extLst>
          </p:cNvPr>
          <p:cNvSpPr txBox="1"/>
          <p:nvPr/>
        </p:nvSpPr>
        <p:spPr>
          <a:xfrm>
            <a:off x="5994400" y="5740400"/>
            <a:ext cx="2546287" cy="1003300"/>
          </a:xfrm>
          <a:prstGeom prst="rect">
            <a:avLst/>
          </a:prstGeom>
          <a:solidFill>
            <a:srgbClr val="DADFE2"/>
          </a:solidFill>
          <a:ln>
            <a:noFill/>
          </a:ln>
        </p:spPr>
        <p:txBody>
          <a:bodyPr wrap="square" rtlCol="0">
            <a:spAutoFit/>
          </a:bodyPr>
          <a:lstStyle/>
          <a:p>
            <a:endParaRPr lang="en-GB" dirty="0"/>
          </a:p>
        </p:txBody>
      </p:sp>
    </p:spTree>
    <p:extLst>
      <p:ext uri="{BB962C8B-B14F-4D97-AF65-F5344CB8AC3E}">
        <p14:creationId xmlns:p14="http://schemas.microsoft.com/office/powerpoint/2010/main" val="907164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5" y="274638"/>
            <a:ext cx="6385301" cy="1143000"/>
          </a:xfrm>
        </p:spPr>
        <p:txBody>
          <a:bodyPr>
            <a:normAutofit/>
          </a:bodyPr>
          <a:lstStyle/>
          <a:p>
            <a:r>
              <a:rPr lang="en-GB" sz="3200" dirty="0"/>
              <a:t>Who are</a:t>
            </a:r>
          </a:p>
        </p:txBody>
      </p:sp>
      <p:sp>
        <p:nvSpPr>
          <p:cNvPr id="3" name="Content Placeholder 2"/>
          <p:cNvSpPr>
            <a:spLocks noGrp="1"/>
          </p:cNvSpPr>
          <p:nvPr>
            <p:ph idx="1"/>
          </p:nvPr>
        </p:nvSpPr>
        <p:spPr/>
        <p:txBody>
          <a:bodyPr>
            <a:normAutofit/>
          </a:bodyPr>
          <a:lstStyle/>
          <a:p>
            <a:pPr marL="342900" indent="-342900">
              <a:spcBef>
                <a:spcPts val="0"/>
              </a:spcBef>
            </a:pPr>
            <a:endParaRPr lang="en-GB" sz="1600" dirty="0"/>
          </a:p>
          <a:p>
            <a:pPr marL="342900" indent="-342900">
              <a:spcBef>
                <a:spcPts val="0"/>
              </a:spcBef>
              <a:buFont typeface="+mj-lt"/>
              <a:buAutoNum type="arabicPeriod"/>
            </a:pPr>
            <a:endParaRPr lang="en-GB" sz="1600" dirty="0"/>
          </a:p>
          <a:p>
            <a:pPr marL="342900" indent="-342900">
              <a:spcBef>
                <a:spcPts val="0"/>
              </a:spcBef>
              <a:buFont typeface="+mj-lt"/>
              <a:buAutoNum type="arabicPeriod"/>
            </a:pPr>
            <a:endParaRPr lang="en-GB" sz="1600" dirty="0"/>
          </a:p>
          <a:p>
            <a:pPr marL="342900" indent="-342900">
              <a:spcBef>
                <a:spcPts val="0"/>
              </a:spcBef>
            </a:pPr>
            <a:endParaRPr lang="en-GB" sz="1600" dirty="0"/>
          </a:p>
        </p:txBody>
      </p:sp>
      <p:pic>
        <p:nvPicPr>
          <p:cNvPr id="8" name="Picture 7"/>
          <p:cNvPicPr>
            <a:picLocks noChangeAspect="1"/>
          </p:cNvPicPr>
          <p:nvPr/>
        </p:nvPicPr>
        <p:blipFill>
          <a:blip r:embed="rId3"/>
          <a:stretch>
            <a:fillRect/>
          </a:stretch>
        </p:blipFill>
        <p:spPr>
          <a:xfrm>
            <a:off x="5502054" y="1629904"/>
            <a:ext cx="2159000" cy="2159000"/>
          </a:xfrm>
          <a:prstGeom prst="rect">
            <a:avLst/>
          </a:prstGeom>
        </p:spPr>
      </p:pic>
      <p:sp>
        <p:nvSpPr>
          <p:cNvPr id="4" name="TextBox 3">
            <a:extLst>
              <a:ext uri="{FF2B5EF4-FFF2-40B4-BE49-F238E27FC236}">
                <a16:creationId xmlns:a16="http://schemas.microsoft.com/office/drawing/2014/main" id="{71A41D29-BE98-41BB-A783-67FE3713E499}"/>
              </a:ext>
            </a:extLst>
          </p:cNvPr>
          <p:cNvSpPr txBox="1"/>
          <p:nvPr/>
        </p:nvSpPr>
        <p:spPr>
          <a:xfrm>
            <a:off x="705678" y="4386853"/>
            <a:ext cx="5088835" cy="400110"/>
          </a:xfrm>
          <a:prstGeom prst="rect">
            <a:avLst/>
          </a:prstGeom>
          <a:noFill/>
        </p:spPr>
        <p:txBody>
          <a:bodyPr wrap="square" rtlCol="0">
            <a:spAutoFit/>
          </a:bodyPr>
          <a:lstStyle/>
          <a:p>
            <a:r>
              <a:rPr lang="en-GB" sz="2000" dirty="0">
                <a:hlinkClick r:id="rId4"/>
              </a:rPr>
              <a:t>https://www.veteransgateway.org.uk/</a:t>
            </a:r>
            <a:endParaRPr lang="en-GB" sz="2000" dirty="0"/>
          </a:p>
        </p:txBody>
      </p:sp>
      <p:pic>
        <p:nvPicPr>
          <p:cNvPr id="6" name="Picture 5" descr="A close up of a logo&#10;&#10;Description automatically generated">
            <a:extLst>
              <a:ext uri="{FF2B5EF4-FFF2-40B4-BE49-F238E27FC236}">
                <a16:creationId xmlns:a16="http://schemas.microsoft.com/office/drawing/2014/main" id="{44DABE51-1BCF-404C-9D8D-3E69839AC885}"/>
              </a:ext>
            </a:extLst>
          </p:cNvPr>
          <p:cNvPicPr>
            <a:picLocks noChangeAspect="1"/>
          </p:cNvPicPr>
          <p:nvPr/>
        </p:nvPicPr>
        <p:blipFill>
          <a:blip r:embed="rId5"/>
          <a:stretch>
            <a:fillRect/>
          </a:stretch>
        </p:blipFill>
        <p:spPr>
          <a:xfrm>
            <a:off x="552615" y="1904541"/>
            <a:ext cx="4562475" cy="1609725"/>
          </a:xfrm>
          <a:prstGeom prst="rect">
            <a:avLst/>
          </a:prstGeom>
        </p:spPr>
      </p:pic>
    </p:spTree>
    <p:extLst>
      <p:ext uri="{BB962C8B-B14F-4D97-AF65-F5344CB8AC3E}">
        <p14:creationId xmlns:p14="http://schemas.microsoft.com/office/powerpoint/2010/main" val="2787859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5" y="274638"/>
            <a:ext cx="6385301" cy="1143000"/>
          </a:xfrm>
        </p:spPr>
        <p:txBody>
          <a:bodyPr>
            <a:normAutofit/>
          </a:bodyPr>
          <a:lstStyle/>
          <a:p>
            <a:r>
              <a:rPr lang="en-GB" sz="3200" dirty="0"/>
              <a:t>How will the initiative </a:t>
            </a:r>
            <a:br>
              <a:rPr lang="en-GB" sz="3200" dirty="0"/>
            </a:br>
            <a:r>
              <a:rPr lang="en-GB" sz="3200" dirty="0"/>
              <a:t>work in practice?</a:t>
            </a:r>
          </a:p>
        </p:txBody>
      </p:sp>
      <p:sp>
        <p:nvSpPr>
          <p:cNvPr id="3" name="Content Placeholder 2"/>
          <p:cNvSpPr>
            <a:spLocks noGrp="1"/>
          </p:cNvSpPr>
          <p:nvPr>
            <p:ph idx="1"/>
          </p:nvPr>
        </p:nvSpPr>
        <p:spPr/>
        <p:txBody>
          <a:bodyPr>
            <a:normAutofit/>
          </a:bodyPr>
          <a:lstStyle/>
          <a:p>
            <a:pPr marL="342900" indent="-342900">
              <a:spcBef>
                <a:spcPts val="0"/>
              </a:spcBef>
            </a:pPr>
            <a:endParaRPr lang="en-GB" sz="1600" dirty="0"/>
          </a:p>
          <a:p>
            <a:pPr marL="342900" indent="-342900">
              <a:spcBef>
                <a:spcPts val="0"/>
              </a:spcBef>
              <a:buFont typeface="+mj-lt"/>
              <a:buAutoNum type="arabicPeriod"/>
            </a:pPr>
            <a:endParaRPr lang="en-GB" sz="1600" dirty="0"/>
          </a:p>
          <a:p>
            <a:pPr marL="342900" indent="-342900">
              <a:spcBef>
                <a:spcPts val="0"/>
              </a:spcBef>
              <a:buFont typeface="+mj-lt"/>
              <a:buAutoNum type="arabicPeriod"/>
            </a:pPr>
            <a:endParaRPr lang="en-GB" sz="1600" dirty="0"/>
          </a:p>
          <a:p>
            <a:pPr marL="342900" indent="-342900">
              <a:spcBef>
                <a:spcPts val="0"/>
              </a:spcBef>
            </a:pPr>
            <a:endParaRPr lang="en-GB" sz="1600" dirty="0"/>
          </a:p>
        </p:txBody>
      </p:sp>
      <p:graphicFrame>
        <p:nvGraphicFramePr>
          <p:cNvPr id="5" name="Content Placeholder 3"/>
          <p:cNvGraphicFramePr>
            <a:graphicFrameLocks/>
          </p:cNvGraphicFramePr>
          <p:nvPr>
            <p:extLst>
              <p:ext uri="{D42A27DB-BD31-4B8C-83A1-F6EECF244321}">
                <p14:modId xmlns:p14="http://schemas.microsoft.com/office/powerpoint/2010/main" val="3552581479"/>
              </p:ext>
            </p:extLst>
          </p:nvPr>
        </p:nvGraphicFramePr>
        <p:xfrm>
          <a:off x="457200" y="1193369"/>
          <a:ext cx="8229600" cy="4122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074858" y="4358305"/>
            <a:ext cx="2919542" cy="369332"/>
          </a:xfrm>
          <a:prstGeom prst="rect">
            <a:avLst/>
          </a:prstGeom>
        </p:spPr>
        <p:txBody>
          <a:bodyPr wrap="square">
            <a:spAutoFit/>
          </a:bodyPr>
          <a:lstStyle/>
          <a:p>
            <a:r>
              <a:rPr lang="en-GB" dirty="0"/>
              <a:t>Client journey</a:t>
            </a:r>
          </a:p>
        </p:txBody>
      </p:sp>
      <p:sp>
        <p:nvSpPr>
          <p:cNvPr id="7" name="TextBox 6"/>
          <p:cNvSpPr txBox="1"/>
          <p:nvPr/>
        </p:nvSpPr>
        <p:spPr>
          <a:xfrm>
            <a:off x="712381" y="2551814"/>
            <a:ext cx="712382" cy="276999"/>
          </a:xfrm>
          <a:prstGeom prst="rect">
            <a:avLst/>
          </a:prstGeom>
          <a:solidFill>
            <a:schemeClr val="tx2"/>
          </a:solidFill>
        </p:spPr>
        <p:txBody>
          <a:bodyPr wrap="square" rtlCol="0">
            <a:spAutoFit/>
          </a:bodyPr>
          <a:lstStyle/>
          <a:p>
            <a:r>
              <a:rPr lang="en-GB" sz="1200" dirty="0">
                <a:solidFill>
                  <a:schemeClr val="bg1"/>
                </a:solidFill>
              </a:rPr>
              <a:t>STEP 1</a:t>
            </a:r>
          </a:p>
        </p:txBody>
      </p:sp>
      <p:sp>
        <p:nvSpPr>
          <p:cNvPr id="8" name="TextBox 7"/>
          <p:cNvSpPr txBox="1"/>
          <p:nvPr/>
        </p:nvSpPr>
        <p:spPr>
          <a:xfrm>
            <a:off x="2076893" y="2551813"/>
            <a:ext cx="712382" cy="276999"/>
          </a:xfrm>
          <a:prstGeom prst="rect">
            <a:avLst/>
          </a:prstGeom>
          <a:solidFill>
            <a:schemeClr val="tx2"/>
          </a:solidFill>
        </p:spPr>
        <p:txBody>
          <a:bodyPr wrap="square" rtlCol="0">
            <a:spAutoFit/>
          </a:bodyPr>
          <a:lstStyle/>
          <a:p>
            <a:r>
              <a:rPr lang="en-GB" sz="1200" dirty="0">
                <a:solidFill>
                  <a:schemeClr val="bg1"/>
                </a:solidFill>
              </a:rPr>
              <a:t>STEP 2</a:t>
            </a:r>
          </a:p>
        </p:txBody>
      </p:sp>
      <p:sp>
        <p:nvSpPr>
          <p:cNvPr id="9" name="TextBox 8"/>
          <p:cNvSpPr txBox="1"/>
          <p:nvPr/>
        </p:nvSpPr>
        <p:spPr>
          <a:xfrm>
            <a:off x="3544186" y="2555358"/>
            <a:ext cx="712382" cy="276999"/>
          </a:xfrm>
          <a:prstGeom prst="rect">
            <a:avLst/>
          </a:prstGeom>
          <a:solidFill>
            <a:schemeClr val="tx2"/>
          </a:solidFill>
        </p:spPr>
        <p:txBody>
          <a:bodyPr wrap="square" rtlCol="0">
            <a:spAutoFit/>
          </a:bodyPr>
          <a:lstStyle/>
          <a:p>
            <a:r>
              <a:rPr lang="en-GB" sz="1200" dirty="0">
                <a:solidFill>
                  <a:schemeClr val="bg1"/>
                </a:solidFill>
              </a:rPr>
              <a:t>STEP 3</a:t>
            </a:r>
          </a:p>
        </p:txBody>
      </p:sp>
      <p:sp>
        <p:nvSpPr>
          <p:cNvPr id="10" name="TextBox 9"/>
          <p:cNvSpPr txBox="1"/>
          <p:nvPr/>
        </p:nvSpPr>
        <p:spPr>
          <a:xfrm>
            <a:off x="5000846" y="2555358"/>
            <a:ext cx="712382" cy="276999"/>
          </a:xfrm>
          <a:prstGeom prst="rect">
            <a:avLst/>
          </a:prstGeom>
          <a:solidFill>
            <a:schemeClr val="tx2"/>
          </a:solidFill>
        </p:spPr>
        <p:txBody>
          <a:bodyPr wrap="square" rtlCol="0">
            <a:spAutoFit/>
          </a:bodyPr>
          <a:lstStyle/>
          <a:p>
            <a:r>
              <a:rPr lang="en-GB" sz="1200" dirty="0">
                <a:solidFill>
                  <a:schemeClr val="bg1"/>
                </a:solidFill>
              </a:rPr>
              <a:t>STEP 4</a:t>
            </a:r>
          </a:p>
        </p:txBody>
      </p:sp>
      <p:sp>
        <p:nvSpPr>
          <p:cNvPr id="11" name="TextBox 10"/>
          <p:cNvSpPr txBox="1"/>
          <p:nvPr/>
        </p:nvSpPr>
        <p:spPr>
          <a:xfrm>
            <a:off x="6487632" y="2551812"/>
            <a:ext cx="712382" cy="276999"/>
          </a:xfrm>
          <a:prstGeom prst="rect">
            <a:avLst/>
          </a:prstGeom>
          <a:solidFill>
            <a:schemeClr val="tx2"/>
          </a:solidFill>
        </p:spPr>
        <p:txBody>
          <a:bodyPr wrap="square" rtlCol="0">
            <a:spAutoFit/>
          </a:bodyPr>
          <a:lstStyle/>
          <a:p>
            <a:r>
              <a:rPr lang="en-GB" sz="1200" dirty="0">
                <a:solidFill>
                  <a:schemeClr val="bg1"/>
                </a:solidFill>
              </a:rPr>
              <a:t>STEP 5</a:t>
            </a:r>
          </a:p>
        </p:txBody>
      </p:sp>
      <p:sp>
        <p:nvSpPr>
          <p:cNvPr id="12" name="TextBox 11"/>
          <p:cNvSpPr txBox="1"/>
          <p:nvPr/>
        </p:nvSpPr>
        <p:spPr>
          <a:xfrm>
            <a:off x="7779353" y="2551811"/>
            <a:ext cx="712382" cy="276999"/>
          </a:xfrm>
          <a:prstGeom prst="rect">
            <a:avLst/>
          </a:prstGeom>
          <a:solidFill>
            <a:schemeClr val="tx2"/>
          </a:solidFill>
        </p:spPr>
        <p:txBody>
          <a:bodyPr wrap="square" rtlCol="0">
            <a:spAutoFit/>
          </a:bodyPr>
          <a:lstStyle/>
          <a:p>
            <a:r>
              <a:rPr lang="en-GB" sz="1200" dirty="0">
                <a:solidFill>
                  <a:schemeClr val="bg1"/>
                </a:solidFill>
              </a:rPr>
              <a:t>STEP 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5" y="274638"/>
            <a:ext cx="6385301" cy="1143000"/>
          </a:xfrm>
        </p:spPr>
        <p:txBody>
          <a:bodyPr>
            <a:normAutofit/>
          </a:bodyPr>
          <a:lstStyle/>
          <a:p>
            <a:r>
              <a:rPr lang="en-GB" sz="3200" dirty="0"/>
              <a:t>What documentation </a:t>
            </a:r>
            <a:br>
              <a:rPr lang="en-GB" sz="3200" dirty="0"/>
            </a:br>
            <a:r>
              <a:rPr lang="en-GB" sz="3200" dirty="0"/>
              <a:t>do I need to use?</a:t>
            </a:r>
          </a:p>
        </p:txBody>
      </p:sp>
      <p:sp>
        <p:nvSpPr>
          <p:cNvPr id="3" name="Content Placeholder 2"/>
          <p:cNvSpPr>
            <a:spLocks noGrp="1"/>
          </p:cNvSpPr>
          <p:nvPr>
            <p:ph idx="1"/>
          </p:nvPr>
        </p:nvSpPr>
        <p:spPr/>
        <p:txBody>
          <a:bodyPr>
            <a:normAutofit/>
          </a:bodyPr>
          <a:lstStyle/>
          <a:p>
            <a:pPr marL="342900" indent="-342900">
              <a:spcBef>
                <a:spcPts val="0"/>
              </a:spcBef>
              <a:buAutoNum type="arabicPeriod"/>
            </a:pPr>
            <a:endParaRPr lang="en-GB" sz="1600" dirty="0"/>
          </a:p>
          <a:p>
            <a:pPr marL="342900" indent="-342900">
              <a:spcBef>
                <a:spcPts val="0"/>
              </a:spcBef>
            </a:pPr>
            <a:endParaRPr lang="en-GB" sz="1600" dirty="0"/>
          </a:p>
          <a:p>
            <a:pPr marL="342900" indent="-342900">
              <a:spcBef>
                <a:spcPts val="0"/>
              </a:spcBef>
              <a:buFont typeface="+mj-lt"/>
              <a:buAutoNum type="arabicPeriod"/>
            </a:pPr>
            <a:endParaRPr lang="en-GB" sz="1600" dirty="0"/>
          </a:p>
          <a:p>
            <a:pPr marL="342900" indent="-342900">
              <a:spcBef>
                <a:spcPts val="0"/>
              </a:spcBef>
              <a:buFont typeface="+mj-lt"/>
              <a:buAutoNum type="arabicPeriod"/>
            </a:pPr>
            <a:endParaRPr lang="en-GB" sz="1600" dirty="0"/>
          </a:p>
          <a:p>
            <a:pPr marL="342900" indent="-342900">
              <a:spcBef>
                <a:spcPts val="0"/>
              </a:spcBef>
            </a:pPr>
            <a:endParaRPr lang="en-GB" sz="1600" dirty="0"/>
          </a:p>
        </p:txBody>
      </p:sp>
      <p:sp>
        <p:nvSpPr>
          <p:cNvPr id="10" name="TextBox 9"/>
          <p:cNvSpPr txBox="1"/>
          <p:nvPr/>
        </p:nvSpPr>
        <p:spPr>
          <a:xfrm>
            <a:off x="259850" y="4576664"/>
            <a:ext cx="7805342" cy="584775"/>
          </a:xfrm>
          <a:prstGeom prst="rect">
            <a:avLst/>
          </a:prstGeom>
          <a:noFill/>
        </p:spPr>
        <p:txBody>
          <a:bodyPr wrap="none" rtlCol="0">
            <a:spAutoFit/>
          </a:bodyPr>
          <a:lstStyle/>
          <a:p>
            <a:r>
              <a:rPr lang="en-GB" sz="1600" dirty="0"/>
              <a:t>Please ensure you have read each document and are comfortable with their content</a:t>
            </a:r>
          </a:p>
          <a:p>
            <a:r>
              <a:rPr lang="en-GB" sz="1600" dirty="0"/>
              <a:t>and the obligations they place on you.</a:t>
            </a:r>
          </a:p>
        </p:txBody>
      </p:sp>
      <p:pic>
        <p:nvPicPr>
          <p:cNvPr id="9" name="Picture 8">
            <a:extLst>
              <a:ext uri="{FF2B5EF4-FFF2-40B4-BE49-F238E27FC236}">
                <a16:creationId xmlns:a16="http://schemas.microsoft.com/office/drawing/2014/main" id="{CF8CCEAF-6FDA-4E0F-AD6C-7CCE6A85AE45}"/>
              </a:ext>
            </a:extLst>
          </p:cNvPr>
          <p:cNvPicPr>
            <a:picLocks noChangeAspect="1"/>
          </p:cNvPicPr>
          <p:nvPr/>
        </p:nvPicPr>
        <p:blipFill rotWithShape="1">
          <a:blip r:embed="rId3"/>
          <a:srcRect l="37332" t="26029" r="36713" b="5392"/>
          <a:stretch/>
        </p:blipFill>
        <p:spPr>
          <a:xfrm>
            <a:off x="328799" y="1705050"/>
            <a:ext cx="1841621" cy="261295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AA7D9727-804D-4C4B-9E67-A89CEBFAA986}"/>
              </a:ext>
            </a:extLst>
          </p:cNvPr>
          <p:cNvPicPr>
            <a:picLocks noChangeAspect="1"/>
          </p:cNvPicPr>
          <p:nvPr/>
        </p:nvPicPr>
        <p:blipFill rotWithShape="1">
          <a:blip r:embed="rId4"/>
          <a:srcRect l="37163" t="26185" r="36797" b="5706"/>
          <a:stretch/>
        </p:blipFill>
        <p:spPr>
          <a:xfrm>
            <a:off x="2470837" y="1705050"/>
            <a:ext cx="1840406" cy="2584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61DAF763-3854-4752-BD6E-0B9822BC563A}"/>
              </a:ext>
            </a:extLst>
          </p:cNvPr>
          <p:cNvPicPr>
            <a:picLocks noChangeAspect="1"/>
          </p:cNvPicPr>
          <p:nvPr/>
        </p:nvPicPr>
        <p:blipFill rotWithShape="1">
          <a:blip r:embed="rId5"/>
          <a:srcRect l="37247" t="26185" r="36629" b="5863"/>
          <a:stretch/>
        </p:blipFill>
        <p:spPr>
          <a:xfrm>
            <a:off x="4631426" y="1704346"/>
            <a:ext cx="1850625" cy="25849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C5B7A3C4-C495-4F1B-8911-251EB75A5642}"/>
              </a:ext>
            </a:extLst>
          </p:cNvPr>
          <p:cNvPicPr>
            <a:picLocks noChangeAspect="1"/>
          </p:cNvPicPr>
          <p:nvPr/>
        </p:nvPicPr>
        <p:blipFill rotWithShape="1">
          <a:blip r:embed="rId6"/>
          <a:srcRect l="37332" t="25871" r="36797" b="6333"/>
          <a:stretch/>
        </p:blipFill>
        <p:spPr>
          <a:xfrm>
            <a:off x="6823555" y="1704346"/>
            <a:ext cx="1836957" cy="25849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3A46CE94-A76C-417A-A227-6024A9B7AD8F}"/>
              </a:ext>
            </a:extLst>
          </p:cNvPr>
          <p:cNvSpPr/>
          <p:nvPr/>
        </p:nvSpPr>
        <p:spPr>
          <a:xfrm>
            <a:off x="609600" y="1866900"/>
            <a:ext cx="1289050" cy="209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987F923-BE74-4E58-A993-97FF2A772BFF}"/>
              </a:ext>
            </a:extLst>
          </p:cNvPr>
          <p:cNvSpPr/>
          <p:nvPr/>
        </p:nvSpPr>
        <p:spPr>
          <a:xfrm>
            <a:off x="2762285" y="1762125"/>
            <a:ext cx="1289050" cy="209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6BE6A86-A267-4B78-8FE9-99AF130CB390}"/>
              </a:ext>
            </a:extLst>
          </p:cNvPr>
          <p:cNvSpPr/>
          <p:nvPr/>
        </p:nvSpPr>
        <p:spPr>
          <a:xfrm>
            <a:off x="4922874" y="1774825"/>
            <a:ext cx="1289050" cy="209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F282D53-D20F-456E-B640-074D0E58397E}"/>
              </a:ext>
            </a:extLst>
          </p:cNvPr>
          <p:cNvSpPr/>
          <p:nvPr/>
        </p:nvSpPr>
        <p:spPr>
          <a:xfrm>
            <a:off x="7097508" y="1809750"/>
            <a:ext cx="1289050" cy="209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B0FA2CD-0294-4CD8-ACB4-FD08CA38C70A}"/>
              </a:ext>
            </a:extLst>
          </p:cNvPr>
          <p:cNvSpPr/>
          <p:nvPr/>
        </p:nvSpPr>
        <p:spPr>
          <a:xfrm>
            <a:off x="650875" y="3759200"/>
            <a:ext cx="1289050" cy="209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02C0E0D-3BC7-4394-A304-D380A5D47D8D}"/>
              </a:ext>
            </a:extLst>
          </p:cNvPr>
          <p:cNvSpPr/>
          <p:nvPr/>
        </p:nvSpPr>
        <p:spPr>
          <a:xfrm>
            <a:off x="2657475" y="3863975"/>
            <a:ext cx="1289050" cy="209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34D984E-DE67-4BD9-A471-B9FCAE873E35}"/>
              </a:ext>
            </a:extLst>
          </p:cNvPr>
          <p:cNvSpPr/>
          <p:nvPr/>
        </p:nvSpPr>
        <p:spPr>
          <a:xfrm>
            <a:off x="4825101" y="3840011"/>
            <a:ext cx="1289050" cy="209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E7A7C33-201F-47CD-AC01-B053E119502B}"/>
              </a:ext>
            </a:extLst>
          </p:cNvPr>
          <p:cNvSpPr/>
          <p:nvPr/>
        </p:nvSpPr>
        <p:spPr>
          <a:xfrm>
            <a:off x="7151879" y="3909861"/>
            <a:ext cx="1289050" cy="209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92628EB0-985F-4516-9D9D-F51EB22CD236}"/>
              </a:ext>
            </a:extLst>
          </p:cNvPr>
          <p:cNvPicPr/>
          <p:nvPr/>
        </p:nvPicPr>
        <p:blipFill rotWithShape="1">
          <a:blip r:embed="rId7"/>
          <a:srcRect l="3989" t="55892" r="43275" b="8029"/>
          <a:stretch/>
        </p:blipFill>
        <p:spPr bwMode="auto">
          <a:xfrm>
            <a:off x="2517775" y="3840011"/>
            <a:ext cx="955675" cy="335431"/>
          </a:xfrm>
          <a:prstGeom prst="rect">
            <a:avLst/>
          </a:prstGeom>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EA2C6401-84C9-410C-A8AE-26BCAEA78B6A}"/>
              </a:ext>
            </a:extLst>
          </p:cNvPr>
          <p:cNvPicPr/>
          <p:nvPr/>
        </p:nvPicPr>
        <p:blipFill rotWithShape="1">
          <a:blip r:embed="rId7"/>
          <a:srcRect l="3989" t="55892" r="43275" b="8029"/>
          <a:stretch/>
        </p:blipFill>
        <p:spPr bwMode="auto">
          <a:xfrm>
            <a:off x="483488" y="3840010"/>
            <a:ext cx="955675" cy="335431"/>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63006E64-F584-495F-8A69-054EFA9ADA2E}"/>
              </a:ext>
            </a:extLst>
          </p:cNvPr>
          <p:cNvPicPr/>
          <p:nvPr/>
        </p:nvPicPr>
        <p:blipFill rotWithShape="1">
          <a:blip r:embed="rId7"/>
          <a:srcRect l="3989" t="55892" r="43275" b="8029"/>
          <a:stretch/>
        </p:blipFill>
        <p:spPr bwMode="auto">
          <a:xfrm>
            <a:off x="4747513" y="3859060"/>
            <a:ext cx="955675" cy="335431"/>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343A73BE-77B0-494C-B055-169D37C47F28}"/>
              </a:ext>
            </a:extLst>
          </p:cNvPr>
          <p:cNvPicPr/>
          <p:nvPr/>
        </p:nvPicPr>
        <p:blipFill rotWithShape="1">
          <a:blip r:embed="rId7"/>
          <a:srcRect l="3989" t="55892" r="43275" b="8029"/>
          <a:stretch/>
        </p:blipFill>
        <p:spPr bwMode="auto">
          <a:xfrm>
            <a:off x="6932296" y="3864040"/>
            <a:ext cx="955675" cy="335431"/>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342900" indent="-342900">
              <a:spcBef>
                <a:spcPts val="0"/>
              </a:spcBef>
            </a:pPr>
            <a:endParaRPr lang="en-GB" sz="1600" dirty="0"/>
          </a:p>
          <a:p>
            <a:pPr marL="342900" indent="-342900">
              <a:spcBef>
                <a:spcPts val="0"/>
              </a:spcBef>
              <a:buFont typeface="+mj-lt"/>
              <a:buAutoNum type="arabicPeriod"/>
            </a:pPr>
            <a:endParaRPr lang="en-GB" sz="1600" dirty="0"/>
          </a:p>
          <a:p>
            <a:pPr marL="342900" indent="-342900">
              <a:spcBef>
                <a:spcPts val="0"/>
              </a:spcBef>
              <a:buFont typeface="+mj-lt"/>
              <a:buAutoNum type="arabicPeriod"/>
            </a:pPr>
            <a:endParaRPr lang="en-GB" sz="1600" dirty="0"/>
          </a:p>
          <a:p>
            <a:pPr marL="342900" indent="-342900">
              <a:spcBef>
                <a:spcPts val="0"/>
              </a:spcBef>
            </a:pPr>
            <a:endParaRPr lang="en-GB" sz="1600" dirty="0"/>
          </a:p>
        </p:txBody>
      </p:sp>
      <p:sp>
        <p:nvSpPr>
          <p:cNvPr id="6" name="Content Placeholder 5"/>
          <p:cNvSpPr>
            <a:spLocks noGrp="1"/>
          </p:cNvSpPr>
          <p:nvPr>
            <p:ph sz="half" idx="2"/>
          </p:nvPr>
        </p:nvSpPr>
        <p:spPr>
          <a:xfrm>
            <a:off x="3248025" y="1600519"/>
            <a:ext cx="5511927" cy="4890172"/>
          </a:xfrm>
        </p:spPr>
        <p:txBody>
          <a:bodyPr>
            <a:noAutofit/>
          </a:bodyPr>
          <a:lstStyle/>
          <a:p>
            <a:pPr>
              <a:spcBef>
                <a:spcPts val="0"/>
              </a:spcBef>
              <a:buNone/>
            </a:pPr>
            <a:r>
              <a:rPr lang="en-GB" sz="1600" dirty="0"/>
              <a:t>The </a:t>
            </a:r>
            <a:r>
              <a:rPr lang="en-GB" sz="1600" b="1" dirty="0"/>
              <a:t>Handbook</a:t>
            </a:r>
            <a:r>
              <a:rPr lang="en-GB" sz="1600" dirty="0"/>
              <a:t> is the principle document for the </a:t>
            </a:r>
          </a:p>
          <a:p>
            <a:pPr>
              <a:spcBef>
                <a:spcPts val="0"/>
              </a:spcBef>
              <a:buNone/>
            </a:pPr>
            <a:r>
              <a:rPr lang="en-GB" sz="1600" dirty="0"/>
              <a:t>volunteer adviser that describes the workings of the</a:t>
            </a:r>
          </a:p>
          <a:p>
            <a:pPr>
              <a:spcBef>
                <a:spcPts val="0"/>
              </a:spcBef>
              <a:buNone/>
            </a:pPr>
            <a:r>
              <a:rPr lang="en-GB" sz="1600" dirty="0"/>
              <a:t>initiative and his/her role within it. It provides details around </a:t>
            </a:r>
          </a:p>
          <a:p>
            <a:pPr>
              <a:spcBef>
                <a:spcPts val="0"/>
              </a:spcBef>
              <a:buNone/>
            </a:pPr>
            <a:r>
              <a:rPr lang="en-GB" sz="1600" dirty="0"/>
              <a:t>how the initiative will work, high level principles that need </a:t>
            </a:r>
          </a:p>
          <a:p>
            <a:pPr>
              <a:spcBef>
                <a:spcPts val="0"/>
              </a:spcBef>
              <a:buNone/>
            </a:pPr>
            <a:r>
              <a:rPr lang="en-GB" sz="1600" dirty="0"/>
              <a:t>to be adhered to and the nature of the agreement </a:t>
            </a:r>
          </a:p>
          <a:p>
            <a:pPr>
              <a:spcBef>
                <a:spcPts val="0"/>
              </a:spcBef>
              <a:buNone/>
            </a:pPr>
            <a:r>
              <a:rPr lang="en-GB" sz="1600" dirty="0"/>
              <a:t>between the Personal  Finance Society and the volunteer </a:t>
            </a:r>
          </a:p>
          <a:p>
            <a:pPr>
              <a:spcBef>
                <a:spcPts val="0"/>
              </a:spcBef>
              <a:buNone/>
            </a:pPr>
            <a:r>
              <a:rPr lang="en-GB" sz="1600" dirty="0"/>
              <a:t>adviser.</a:t>
            </a:r>
          </a:p>
          <a:p>
            <a:pPr>
              <a:spcBef>
                <a:spcPts val="0"/>
              </a:spcBef>
              <a:buNone/>
            </a:pPr>
            <a:endParaRPr lang="en-GB" sz="1600" dirty="0"/>
          </a:p>
          <a:p>
            <a:pPr>
              <a:spcBef>
                <a:spcPts val="0"/>
              </a:spcBef>
              <a:buNone/>
            </a:pPr>
            <a:r>
              <a:rPr lang="en-GB" sz="1600" dirty="0"/>
              <a:t>Of critical importance is adherence to the definition of </a:t>
            </a:r>
          </a:p>
          <a:p>
            <a:pPr>
              <a:spcBef>
                <a:spcPts val="0"/>
              </a:spcBef>
              <a:buNone/>
            </a:pPr>
            <a:r>
              <a:rPr lang="en-GB" sz="1600" dirty="0"/>
              <a:t>Generic Financial Guidance and the ‘Break Clause’ to </a:t>
            </a:r>
          </a:p>
          <a:p>
            <a:pPr marL="0" indent="0">
              <a:spcBef>
                <a:spcPts val="0"/>
              </a:spcBef>
              <a:buNone/>
            </a:pPr>
            <a:r>
              <a:rPr lang="en-GB" sz="1600" dirty="0"/>
              <a:t>ensure that there is a natural break between the pro </a:t>
            </a:r>
          </a:p>
          <a:p>
            <a:pPr marL="0" indent="0">
              <a:spcBef>
                <a:spcPts val="0"/>
              </a:spcBef>
              <a:buNone/>
            </a:pPr>
            <a:r>
              <a:rPr lang="en-GB" sz="1600" dirty="0"/>
              <a:t>bono guidance session and any subsequent fee-based regulated financial advice that may subsequently </a:t>
            </a:r>
          </a:p>
          <a:p>
            <a:pPr marL="0" indent="0">
              <a:spcBef>
                <a:spcPts val="0"/>
              </a:spcBef>
              <a:buNone/>
            </a:pPr>
            <a:r>
              <a:rPr lang="en-GB" sz="1600" dirty="0"/>
              <a:t>be requested by the client.</a:t>
            </a:r>
          </a:p>
          <a:p>
            <a:pPr>
              <a:buNone/>
            </a:pPr>
            <a:endParaRPr lang="en-GB" sz="1600" dirty="0"/>
          </a:p>
        </p:txBody>
      </p:sp>
      <p:sp>
        <p:nvSpPr>
          <p:cNvPr id="2" name="Title 1"/>
          <p:cNvSpPr>
            <a:spLocks noGrp="1"/>
          </p:cNvSpPr>
          <p:nvPr>
            <p:ph type="title"/>
          </p:nvPr>
        </p:nvSpPr>
        <p:spPr/>
        <p:txBody>
          <a:bodyPr>
            <a:normAutofit/>
          </a:bodyPr>
          <a:lstStyle/>
          <a:p>
            <a:r>
              <a:rPr lang="en-GB" sz="3200" dirty="0"/>
              <a:t>The Handbook</a:t>
            </a:r>
          </a:p>
        </p:txBody>
      </p:sp>
      <p:pic>
        <p:nvPicPr>
          <p:cNvPr id="4" name="Picture 3">
            <a:extLst>
              <a:ext uri="{FF2B5EF4-FFF2-40B4-BE49-F238E27FC236}">
                <a16:creationId xmlns:a16="http://schemas.microsoft.com/office/drawing/2014/main" id="{49D635F1-6151-43A6-88D6-49EA49526798}"/>
              </a:ext>
            </a:extLst>
          </p:cNvPr>
          <p:cNvPicPr>
            <a:picLocks noChangeAspect="1"/>
          </p:cNvPicPr>
          <p:nvPr/>
        </p:nvPicPr>
        <p:blipFill rotWithShape="1">
          <a:blip r:embed="rId3"/>
          <a:srcRect l="37083" t="26205" r="36945" b="5772"/>
          <a:stretch/>
        </p:blipFill>
        <p:spPr>
          <a:xfrm>
            <a:off x="739775" y="1605688"/>
            <a:ext cx="2374900" cy="3340101"/>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F5CDC8B3-183B-4BAD-9FDC-3C78082C5E9A}"/>
              </a:ext>
            </a:extLst>
          </p:cNvPr>
          <p:cNvSpPr/>
          <p:nvPr/>
        </p:nvSpPr>
        <p:spPr>
          <a:xfrm>
            <a:off x="1073150" y="1806575"/>
            <a:ext cx="1708150" cy="209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E83B3AB-CDD7-4851-B354-94C9FCB94AA8}"/>
              </a:ext>
            </a:extLst>
          </p:cNvPr>
          <p:cNvSpPr/>
          <p:nvPr/>
        </p:nvSpPr>
        <p:spPr>
          <a:xfrm>
            <a:off x="935665" y="4350341"/>
            <a:ext cx="1771023" cy="316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317AD03-8DF3-44D7-AC27-F5EEE3007FC0}"/>
              </a:ext>
            </a:extLst>
          </p:cNvPr>
          <p:cNvPicPr/>
          <p:nvPr/>
        </p:nvPicPr>
        <p:blipFill rotWithShape="1">
          <a:blip r:embed="rId4"/>
          <a:srcRect l="3989" t="55892" r="43275" b="8029"/>
          <a:stretch/>
        </p:blipFill>
        <p:spPr bwMode="auto">
          <a:xfrm>
            <a:off x="768609" y="4350341"/>
            <a:ext cx="1708150" cy="423588"/>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342900" indent="-342900">
              <a:spcBef>
                <a:spcPts val="0"/>
              </a:spcBef>
            </a:pPr>
            <a:endParaRPr lang="en-GB" sz="1600" dirty="0"/>
          </a:p>
          <a:p>
            <a:pPr marL="342900" indent="-342900">
              <a:spcBef>
                <a:spcPts val="0"/>
              </a:spcBef>
              <a:buFont typeface="+mj-lt"/>
              <a:buAutoNum type="arabicPeriod"/>
            </a:pPr>
            <a:endParaRPr lang="en-GB" sz="1600" dirty="0"/>
          </a:p>
          <a:p>
            <a:pPr marL="342900" indent="-342900">
              <a:spcBef>
                <a:spcPts val="0"/>
              </a:spcBef>
              <a:buFont typeface="+mj-lt"/>
              <a:buAutoNum type="arabicPeriod"/>
            </a:pPr>
            <a:endParaRPr lang="en-GB" sz="1600" dirty="0"/>
          </a:p>
          <a:p>
            <a:pPr marL="342900" indent="-342900">
              <a:spcBef>
                <a:spcPts val="0"/>
              </a:spcBef>
            </a:pPr>
            <a:endParaRPr lang="en-GB" sz="1600" dirty="0"/>
          </a:p>
        </p:txBody>
      </p:sp>
      <p:sp>
        <p:nvSpPr>
          <p:cNvPr id="7" name="Content Placeholder 6"/>
          <p:cNvSpPr>
            <a:spLocks noGrp="1"/>
          </p:cNvSpPr>
          <p:nvPr>
            <p:ph sz="half" idx="2"/>
          </p:nvPr>
        </p:nvSpPr>
        <p:spPr>
          <a:xfrm>
            <a:off x="3219451" y="1426864"/>
            <a:ext cx="5924549" cy="4626701"/>
          </a:xfrm>
        </p:spPr>
        <p:txBody>
          <a:bodyPr>
            <a:noAutofit/>
          </a:bodyPr>
          <a:lstStyle/>
          <a:p>
            <a:pPr>
              <a:spcBef>
                <a:spcPts val="0"/>
              </a:spcBef>
              <a:buNone/>
            </a:pPr>
            <a:r>
              <a:rPr lang="en-GB" sz="1600" b="1" dirty="0"/>
              <a:t>The Report </a:t>
            </a:r>
            <a:r>
              <a:rPr lang="en-GB" sz="1600" dirty="0"/>
              <a:t>has been designed to provide some prescribed </a:t>
            </a:r>
          </a:p>
          <a:p>
            <a:pPr marL="0" indent="0">
              <a:spcBef>
                <a:spcPts val="0"/>
              </a:spcBef>
              <a:buNone/>
            </a:pPr>
            <a:r>
              <a:rPr lang="en-GB" sz="1600" dirty="0"/>
              <a:t>general guidance as well as space for the financial adviser to include whatever commentary they see fit based on the consultation itself.  It consists 5 sections:</a:t>
            </a:r>
          </a:p>
          <a:p>
            <a:pPr>
              <a:buNone/>
            </a:pPr>
            <a:endParaRPr lang="en-GB" sz="500" dirty="0"/>
          </a:p>
          <a:p>
            <a:pPr>
              <a:spcBef>
                <a:spcPts val="0"/>
              </a:spcBef>
              <a:buFont typeface="+mj-lt"/>
              <a:buAutoNum type="arabicPeriod"/>
            </a:pPr>
            <a:r>
              <a:rPr lang="en-GB" sz="1600" dirty="0"/>
              <a:t>Generic principles/rules of thumb underpinning financial wellbeing</a:t>
            </a:r>
          </a:p>
          <a:p>
            <a:pPr>
              <a:spcBef>
                <a:spcPts val="0"/>
              </a:spcBef>
              <a:buFont typeface="+mj-lt"/>
              <a:buAutoNum type="arabicPeriod"/>
            </a:pPr>
            <a:r>
              <a:rPr lang="en-GB" sz="1600" dirty="0"/>
              <a:t>Things for the client to consider following the generic financial guidance consultation</a:t>
            </a:r>
          </a:p>
          <a:p>
            <a:pPr>
              <a:spcBef>
                <a:spcPts val="0"/>
              </a:spcBef>
              <a:buFont typeface="+mj-lt"/>
              <a:buAutoNum type="arabicPeriod"/>
            </a:pPr>
            <a:r>
              <a:rPr lang="en-GB" sz="1600" dirty="0"/>
              <a:t>Further sources of reliable, independent financial information</a:t>
            </a:r>
          </a:p>
          <a:p>
            <a:pPr>
              <a:spcBef>
                <a:spcPts val="0"/>
              </a:spcBef>
              <a:buFont typeface="+mj-lt"/>
              <a:buAutoNum type="arabicPeriod"/>
            </a:pPr>
            <a:r>
              <a:rPr lang="en-GB" sz="1600" dirty="0"/>
              <a:t>Things the client should be aware of (e.g. scams)</a:t>
            </a:r>
          </a:p>
          <a:p>
            <a:pPr>
              <a:spcBef>
                <a:spcPts val="0"/>
              </a:spcBef>
              <a:buFont typeface="+mj-lt"/>
              <a:buAutoNum type="arabicPeriod"/>
            </a:pPr>
            <a:r>
              <a:rPr lang="en-GB" sz="1600" dirty="0"/>
              <a:t>What the client should do next</a:t>
            </a:r>
          </a:p>
          <a:p>
            <a:pPr>
              <a:buNone/>
            </a:pPr>
            <a:endParaRPr lang="en-GB" sz="500" dirty="0"/>
          </a:p>
          <a:p>
            <a:pPr>
              <a:spcBef>
                <a:spcPts val="0"/>
              </a:spcBef>
              <a:buNone/>
            </a:pPr>
            <a:r>
              <a:rPr lang="en-GB" sz="1600" dirty="0"/>
              <a:t>Sections 1 ,3 ,4 and 5 are in a prescribed format that </a:t>
            </a:r>
          </a:p>
          <a:p>
            <a:pPr>
              <a:spcBef>
                <a:spcPts val="0"/>
              </a:spcBef>
              <a:buNone/>
            </a:pPr>
            <a:r>
              <a:rPr lang="en-GB" sz="1600" dirty="0"/>
              <a:t>should not be changed</a:t>
            </a:r>
          </a:p>
        </p:txBody>
      </p:sp>
      <p:sp>
        <p:nvSpPr>
          <p:cNvPr id="2" name="Title 1"/>
          <p:cNvSpPr>
            <a:spLocks noGrp="1"/>
          </p:cNvSpPr>
          <p:nvPr>
            <p:ph type="title"/>
          </p:nvPr>
        </p:nvSpPr>
        <p:spPr/>
        <p:txBody>
          <a:bodyPr>
            <a:normAutofit/>
          </a:bodyPr>
          <a:lstStyle/>
          <a:p>
            <a:r>
              <a:rPr lang="en-GB" sz="3200" dirty="0"/>
              <a:t>The Report</a:t>
            </a:r>
          </a:p>
        </p:txBody>
      </p:sp>
      <p:pic>
        <p:nvPicPr>
          <p:cNvPr id="6" name="Picture 5">
            <a:extLst>
              <a:ext uri="{FF2B5EF4-FFF2-40B4-BE49-F238E27FC236}">
                <a16:creationId xmlns:a16="http://schemas.microsoft.com/office/drawing/2014/main" id="{4049B8CA-F0FB-463B-9E0B-E4FEB16305B3}"/>
              </a:ext>
            </a:extLst>
          </p:cNvPr>
          <p:cNvPicPr>
            <a:picLocks noChangeAspect="1"/>
          </p:cNvPicPr>
          <p:nvPr/>
        </p:nvPicPr>
        <p:blipFill rotWithShape="1">
          <a:blip r:embed="rId3"/>
          <a:srcRect l="37163" t="26185" r="36797" b="5706"/>
          <a:stretch/>
        </p:blipFill>
        <p:spPr>
          <a:xfrm>
            <a:off x="530718" y="1417637"/>
            <a:ext cx="2353411" cy="3305437"/>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AD6519B2-496C-4FD1-80A5-E960575AF749}"/>
              </a:ext>
            </a:extLst>
          </p:cNvPr>
          <p:cNvSpPr/>
          <p:nvPr/>
        </p:nvSpPr>
        <p:spPr>
          <a:xfrm>
            <a:off x="865632" y="1657350"/>
            <a:ext cx="1676400" cy="1348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95F4890-FEC8-4290-AFCC-971117734DEC}"/>
              </a:ext>
            </a:extLst>
          </p:cNvPr>
          <p:cNvSpPr/>
          <p:nvPr/>
        </p:nvSpPr>
        <p:spPr>
          <a:xfrm>
            <a:off x="922866" y="3708400"/>
            <a:ext cx="1289050" cy="209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33B672E-7CF4-4A4C-8734-731491738D36}"/>
              </a:ext>
            </a:extLst>
          </p:cNvPr>
          <p:cNvSpPr/>
          <p:nvPr/>
        </p:nvSpPr>
        <p:spPr>
          <a:xfrm>
            <a:off x="1018032" y="4120611"/>
            <a:ext cx="1676400" cy="3167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674ECE6-6373-4D6D-AB45-C94310E8553B}"/>
              </a:ext>
            </a:extLst>
          </p:cNvPr>
          <p:cNvPicPr/>
          <p:nvPr/>
        </p:nvPicPr>
        <p:blipFill rotWithShape="1">
          <a:blip r:embed="rId4"/>
          <a:srcRect l="3989" t="55892" r="43275" b="8029"/>
          <a:stretch/>
        </p:blipFill>
        <p:spPr bwMode="auto">
          <a:xfrm>
            <a:off x="642802" y="4187070"/>
            <a:ext cx="1708150" cy="423588"/>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342900" indent="-342900">
              <a:spcBef>
                <a:spcPts val="0"/>
              </a:spcBef>
            </a:pPr>
            <a:endParaRPr lang="en-GB" sz="1600" dirty="0"/>
          </a:p>
          <a:p>
            <a:pPr marL="342900" indent="-342900">
              <a:spcBef>
                <a:spcPts val="0"/>
              </a:spcBef>
              <a:buFont typeface="+mj-lt"/>
              <a:buAutoNum type="arabicPeriod"/>
            </a:pPr>
            <a:endParaRPr lang="en-GB" sz="1600" dirty="0"/>
          </a:p>
          <a:p>
            <a:pPr marL="342900" indent="-342900">
              <a:spcBef>
                <a:spcPts val="0"/>
              </a:spcBef>
              <a:buFont typeface="+mj-lt"/>
              <a:buAutoNum type="arabicPeriod"/>
            </a:pPr>
            <a:endParaRPr lang="en-GB" sz="1600" dirty="0"/>
          </a:p>
          <a:p>
            <a:pPr marL="342900" indent="-342900">
              <a:spcBef>
                <a:spcPts val="0"/>
              </a:spcBef>
            </a:pPr>
            <a:endParaRPr lang="en-GB" sz="1600" dirty="0"/>
          </a:p>
        </p:txBody>
      </p:sp>
      <p:sp>
        <p:nvSpPr>
          <p:cNvPr id="7" name="Content Placeholder 6"/>
          <p:cNvSpPr>
            <a:spLocks noGrp="1"/>
          </p:cNvSpPr>
          <p:nvPr>
            <p:ph sz="half" idx="2"/>
          </p:nvPr>
        </p:nvSpPr>
        <p:spPr>
          <a:xfrm>
            <a:off x="3564610" y="1417638"/>
            <a:ext cx="4934213" cy="4114801"/>
          </a:xfrm>
        </p:spPr>
        <p:txBody>
          <a:bodyPr>
            <a:normAutofit/>
          </a:bodyPr>
          <a:lstStyle/>
          <a:p>
            <a:pPr>
              <a:buNone/>
            </a:pPr>
            <a:r>
              <a:rPr lang="en-GB" sz="1600" b="1" dirty="0"/>
              <a:t>The Statement of Engagement </a:t>
            </a:r>
            <a:r>
              <a:rPr lang="en-GB" sz="1600" dirty="0"/>
              <a:t>is designed to </a:t>
            </a:r>
          </a:p>
          <a:p>
            <a:pPr>
              <a:buNone/>
            </a:pPr>
            <a:r>
              <a:rPr lang="en-GB" sz="1600" dirty="0"/>
              <a:t>confirm key aspects of the consultation, manage the</a:t>
            </a:r>
          </a:p>
          <a:p>
            <a:pPr>
              <a:buNone/>
            </a:pPr>
            <a:r>
              <a:rPr lang="en-GB" sz="1600" dirty="0"/>
              <a:t>client’s expectations and request information in </a:t>
            </a:r>
          </a:p>
          <a:p>
            <a:pPr>
              <a:buNone/>
            </a:pPr>
            <a:r>
              <a:rPr lang="en-GB" sz="1600" dirty="0"/>
              <a:t>advance of the meeting.</a:t>
            </a:r>
          </a:p>
          <a:p>
            <a:pPr>
              <a:buNone/>
            </a:pPr>
            <a:endParaRPr lang="en-GB" sz="1600" b="1" dirty="0"/>
          </a:p>
          <a:p>
            <a:pPr>
              <a:buNone/>
            </a:pPr>
            <a:r>
              <a:rPr lang="en-GB" sz="1600" dirty="0"/>
              <a:t>The content should be sent to the client either via</a:t>
            </a:r>
          </a:p>
          <a:p>
            <a:pPr>
              <a:buNone/>
            </a:pPr>
            <a:r>
              <a:rPr lang="en-GB" sz="1600" dirty="0"/>
              <a:t> e-mail or letter in advance of the consultation.</a:t>
            </a:r>
          </a:p>
        </p:txBody>
      </p:sp>
      <p:sp>
        <p:nvSpPr>
          <p:cNvPr id="2" name="Title 1"/>
          <p:cNvSpPr>
            <a:spLocks noGrp="1"/>
          </p:cNvSpPr>
          <p:nvPr>
            <p:ph type="title"/>
          </p:nvPr>
        </p:nvSpPr>
        <p:spPr/>
        <p:txBody>
          <a:bodyPr>
            <a:normAutofit/>
          </a:bodyPr>
          <a:lstStyle/>
          <a:p>
            <a:r>
              <a:rPr lang="en-GB" sz="3200" dirty="0"/>
              <a:t>Statement of Engagement</a:t>
            </a:r>
          </a:p>
        </p:txBody>
      </p:sp>
      <p:pic>
        <p:nvPicPr>
          <p:cNvPr id="6" name="Picture 5">
            <a:extLst>
              <a:ext uri="{FF2B5EF4-FFF2-40B4-BE49-F238E27FC236}">
                <a16:creationId xmlns:a16="http://schemas.microsoft.com/office/drawing/2014/main" id="{DE0E5FC9-4B58-4F8F-8A04-CCF1C5E359F8}"/>
              </a:ext>
            </a:extLst>
          </p:cNvPr>
          <p:cNvPicPr>
            <a:picLocks noChangeAspect="1"/>
          </p:cNvPicPr>
          <p:nvPr/>
        </p:nvPicPr>
        <p:blipFill rotWithShape="1">
          <a:blip r:embed="rId3"/>
          <a:srcRect l="37332" t="26029" r="36713" b="5392"/>
          <a:stretch/>
        </p:blipFill>
        <p:spPr>
          <a:xfrm>
            <a:off x="797846" y="1417638"/>
            <a:ext cx="2426118" cy="3442253"/>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AA60E1C5-ABE1-4B51-AA61-E6A78D69AC70}"/>
              </a:ext>
            </a:extLst>
          </p:cNvPr>
          <p:cNvSpPr/>
          <p:nvPr/>
        </p:nvSpPr>
        <p:spPr>
          <a:xfrm>
            <a:off x="1056168" y="1714723"/>
            <a:ext cx="1793358" cy="209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6A974C7-3362-4DB3-ABF3-DBCAE4A0DF12}"/>
              </a:ext>
            </a:extLst>
          </p:cNvPr>
          <p:cNvSpPr/>
          <p:nvPr/>
        </p:nvSpPr>
        <p:spPr>
          <a:xfrm>
            <a:off x="1357424" y="4095753"/>
            <a:ext cx="1793358" cy="3586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68019AA9-179A-4AFA-A095-5B5E6131A67F}"/>
              </a:ext>
            </a:extLst>
          </p:cNvPr>
          <p:cNvPicPr/>
          <p:nvPr/>
        </p:nvPicPr>
        <p:blipFill rotWithShape="1">
          <a:blip r:embed="rId4"/>
          <a:srcRect l="3989" t="55892" r="43275" b="8029"/>
          <a:stretch/>
        </p:blipFill>
        <p:spPr bwMode="auto">
          <a:xfrm>
            <a:off x="832062" y="4327156"/>
            <a:ext cx="1708150" cy="423588"/>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342900" indent="-342900">
              <a:spcBef>
                <a:spcPts val="0"/>
              </a:spcBef>
            </a:pPr>
            <a:endParaRPr lang="en-GB" sz="1600" dirty="0"/>
          </a:p>
          <a:p>
            <a:pPr marL="342900" indent="-342900">
              <a:spcBef>
                <a:spcPts val="0"/>
              </a:spcBef>
              <a:buFont typeface="+mj-lt"/>
              <a:buAutoNum type="arabicPeriod"/>
            </a:pPr>
            <a:endParaRPr lang="en-GB" sz="1600" dirty="0"/>
          </a:p>
          <a:p>
            <a:pPr marL="342900" indent="-342900">
              <a:spcBef>
                <a:spcPts val="0"/>
              </a:spcBef>
              <a:buFont typeface="+mj-lt"/>
              <a:buAutoNum type="arabicPeriod"/>
            </a:pPr>
            <a:endParaRPr lang="en-GB" sz="1600" dirty="0"/>
          </a:p>
          <a:p>
            <a:pPr marL="342900" indent="-342900">
              <a:spcBef>
                <a:spcPts val="0"/>
              </a:spcBef>
            </a:pPr>
            <a:endParaRPr lang="en-GB" sz="1600" dirty="0"/>
          </a:p>
        </p:txBody>
      </p:sp>
      <p:sp>
        <p:nvSpPr>
          <p:cNvPr id="7" name="Content Placeholder 6"/>
          <p:cNvSpPr>
            <a:spLocks noGrp="1"/>
          </p:cNvSpPr>
          <p:nvPr>
            <p:ph sz="half" idx="2"/>
          </p:nvPr>
        </p:nvSpPr>
        <p:spPr>
          <a:xfrm>
            <a:off x="3564611" y="1690368"/>
            <a:ext cx="4934212" cy="4114801"/>
          </a:xfrm>
        </p:spPr>
        <p:txBody>
          <a:bodyPr>
            <a:noAutofit/>
          </a:bodyPr>
          <a:lstStyle/>
          <a:p>
            <a:pPr>
              <a:spcBef>
                <a:spcPts val="0"/>
              </a:spcBef>
              <a:buNone/>
            </a:pPr>
            <a:r>
              <a:rPr lang="en-GB" sz="1600" dirty="0"/>
              <a:t>The </a:t>
            </a:r>
            <a:r>
              <a:rPr lang="en-GB" sz="1600" b="1" dirty="0"/>
              <a:t>Feedback Form</a:t>
            </a:r>
            <a:r>
              <a:rPr lang="en-GB" sz="1600" dirty="0"/>
              <a:t> is designed to inform the </a:t>
            </a:r>
          </a:p>
          <a:p>
            <a:pPr>
              <a:spcBef>
                <a:spcPts val="0"/>
              </a:spcBef>
              <a:buNone/>
            </a:pPr>
            <a:r>
              <a:rPr lang="en-GB" sz="1600" dirty="0"/>
              <a:t>Personal Finance Society of the effectiveness of </a:t>
            </a:r>
          </a:p>
          <a:p>
            <a:pPr>
              <a:spcBef>
                <a:spcPts val="0"/>
              </a:spcBef>
              <a:buNone/>
            </a:pPr>
            <a:r>
              <a:rPr lang="en-GB" sz="1600" dirty="0"/>
              <a:t>this initiative. We shall use this to try and</a:t>
            </a:r>
          </a:p>
          <a:p>
            <a:pPr>
              <a:spcBef>
                <a:spcPts val="0"/>
              </a:spcBef>
              <a:buNone/>
            </a:pPr>
            <a:r>
              <a:rPr lang="en-GB" sz="1600" dirty="0"/>
              <a:t>understand the value of the generic financial </a:t>
            </a:r>
          </a:p>
          <a:p>
            <a:pPr>
              <a:spcBef>
                <a:spcPts val="0"/>
              </a:spcBef>
              <a:buNone/>
            </a:pPr>
            <a:r>
              <a:rPr lang="en-GB" sz="1600" dirty="0"/>
              <a:t>guidance given, the clients overall experience </a:t>
            </a:r>
          </a:p>
          <a:p>
            <a:pPr>
              <a:spcBef>
                <a:spcPts val="0"/>
              </a:spcBef>
              <a:buNone/>
            </a:pPr>
            <a:r>
              <a:rPr lang="en-GB" sz="1600" dirty="0"/>
              <a:t>and an indication of what the client did or intends </a:t>
            </a:r>
          </a:p>
          <a:p>
            <a:pPr>
              <a:spcBef>
                <a:spcPts val="0"/>
              </a:spcBef>
              <a:buNone/>
            </a:pPr>
            <a:r>
              <a:rPr lang="en-GB" sz="1600" dirty="0"/>
              <a:t>to do next</a:t>
            </a:r>
          </a:p>
          <a:p>
            <a:pPr>
              <a:spcBef>
                <a:spcPts val="0"/>
              </a:spcBef>
              <a:buNone/>
            </a:pPr>
            <a:endParaRPr lang="en-GB" sz="900" dirty="0"/>
          </a:p>
          <a:p>
            <a:pPr>
              <a:spcBef>
                <a:spcPts val="0"/>
              </a:spcBef>
              <a:buNone/>
            </a:pPr>
            <a:endParaRPr lang="en-GB" sz="700" b="1" dirty="0"/>
          </a:p>
          <a:p>
            <a:pPr>
              <a:spcBef>
                <a:spcPts val="0"/>
              </a:spcBef>
              <a:buNone/>
            </a:pPr>
            <a:r>
              <a:rPr lang="en-GB" sz="1600" dirty="0"/>
              <a:t>Whilst we cannot ensure that the form is</a:t>
            </a:r>
          </a:p>
          <a:p>
            <a:pPr>
              <a:spcBef>
                <a:spcPts val="0"/>
              </a:spcBef>
              <a:buNone/>
            </a:pPr>
            <a:r>
              <a:rPr lang="en-GB" sz="1600" dirty="0"/>
              <a:t>returned to us, we would ask that you </a:t>
            </a:r>
          </a:p>
          <a:p>
            <a:pPr>
              <a:spcBef>
                <a:spcPts val="0"/>
              </a:spcBef>
              <a:buNone/>
            </a:pPr>
            <a:r>
              <a:rPr lang="en-GB" sz="1600" dirty="0"/>
              <a:t>encourage the client to do so in order that we can</a:t>
            </a:r>
          </a:p>
          <a:p>
            <a:pPr>
              <a:spcBef>
                <a:spcPts val="0"/>
              </a:spcBef>
              <a:buNone/>
            </a:pPr>
            <a:r>
              <a:rPr lang="en-GB" sz="1600" dirty="0"/>
              <a:t>improve the initiative in any areas that are identified </a:t>
            </a:r>
          </a:p>
          <a:p>
            <a:pPr>
              <a:spcBef>
                <a:spcPts val="0"/>
              </a:spcBef>
              <a:buNone/>
            </a:pPr>
            <a:r>
              <a:rPr lang="en-GB" sz="1600" dirty="0"/>
              <a:t>as needing attention, as well as quantifying the </a:t>
            </a:r>
          </a:p>
          <a:p>
            <a:pPr>
              <a:spcBef>
                <a:spcPts val="0"/>
              </a:spcBef>
              <a:buNone/>
            </a:pPr>
            <a:r>
              <a:rPr lang="en-GB" sz="1600" dirty="0"/>
              <a:t>need  for regulated financial advice.</a:t>
            </a:r>
          </a:p>
        </p:txBody>
      </p:sp>
      <p:sp>
        <p:nvSpPr>
          <p:cNvPr id="2" name="Title 1"/>
          <p:cNvSpPr>
            <a:spLocks noGrp="1"/>
          </p:cNvSpPr>
          <p:nvPr>
            <p:ph type="title"/>
          </p:nvPr>
        </p:nvSpPr>
        <p:spPr/>
        <p:txBody>
          <a:bodyPr>
            <a:normAutofit/>
          </a:bodyPr>
          <a:lstStyle/>
          <a:p>
            <a:r>
              <a:rPr lang="en-GB" sz="3200" dirty="0"/>
              <a:t>Feedback</a:t>
            </a:r>
          </a:p>
        </p:txBody>
      </p:sp>
      <p:pic>
        <p:nvPicPr>
          <p:cNvPr id="6" name="Picture 5">
            <a:extLst>
              <a:ext uri="{FF2B5EF4-FFF2-40B4-BE49-F238E27FC236}">
                <a16:creationId xmlns:a16="http://schemas.microsoft.com/office/drawing/2014/main" id="{8E17087E-A39C-4B7A-93B7-1939559CF057}"/>
              </a:ext>
            </a:extLst>
          </p:cNvPr>
          <p:cNvPicPr>
            <a:picLocks noChangeAspect="1"/>
          </p:cNvPicPr>
          <p:nvPr/>
        </p:nvPicPr>
        <p:blipFill rotWithShape="1">
          <a:blip r:embed="rId3"/>
          <a:srcRect l="37247" t="26185" r="36629" b="5863"/>
          <a:stretch/>
        </p:blipFill>
        <p:spPr>
          <a:xfrm>
            <a:off x="703482" y="1510032"/>
            <a:ext cx="2333916" cy="325995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410ABBB8-C564-451C-AC6E-19657BEF25AD}"/>
              </a:ext>
            </a:extLst>
          </p:cNvPr>
          <p:cNvSpPr/>
          <p:nvPr/>
        </p:nvSpPr>
        <p:spPr>
          <a:xfrm>
            <a:off x="864782" y="1762125"/>
            <a:ext cx="1878418" cy="209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E45D5AA-A1FB-4326-8E78-19D8C5958184}"/>
              </a:ext>
            </a:extLst>
          </p:cNvPr>
          <p:cNvSpPr/>
          <p:nvPr/>
        </p:nvSpPr>
        <p:spPr>
          <a:xfrm>
            <a:off x="864782" y="4211157"/>
            <a:ext cx="1878418" cy="297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F57FC4F7-0163-449F-A265-8BE970EE3C63}"/>
              </a:ext>
            </a:extLst>
          </p:cNvPr>
          <p:cNvPicPr/>
          <p:nvPr/>
        </p:nvPicPr>
        <p:blipFill rotWithShape="1">
          <a:blip r:embed="rId4"/>
          <a:srcRect l="3989" t="55892" r="43275" b="8029"/>
          <a:stretch/>
        </p:blipFill>
        <p:spPr bwMode="auto">
          <a:xfrm>
            <a:off x="864782" y="4296410"/>
            <a:ext cx="1708150" cy="423588"/>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3122676"/>
            <a:ext cx="8229600" cy="1143000"/>
          </a:xfrm>
        </p:spPr>
        <p:txBody>
          <a:bodyPr>
            <a:noAutofit/>
          </a:bodyPr>
          <a:lstStyle/>
          <a:p>
            <a:pPr algn="ctr"/>
            <a:r>
              <a:rPr lang="en-GB" sz="4400" dirty="0">
                <a:latin typeface="+mn-lt"/>
              </a:rPr>
              <a:t>Existing organisational and online support for </a:t>
            </a:r>
            <a:br>
              <a:rPr lang="en-GB" sz="4400" dirty="0">
                <a:latin typeface="+mn-lt"/>
              </a:rPr>
            </a:br>
            <a:r>
              <a:rPr lang="en-GB" sz="4400" dirty="0">
                <a:latin typeface="+mn-lt"/>
              </a:rPr>
              <a:t>armed forces, veterans </a:t>
            </a:r>
            <a:br>
              <a:rPr lang="en-GB" sz="4400" dirty="0">
                <a:latin typeface="+mn-lt"/>
              </a:rPr>
            </a:br>
            <a:r>
              <a:rPr lang="en-GB" sz="4400" dirty="0">
                <a:latin typeface="+mn-lt"/>
              </a:rPr>
              <a:t>and families</a:t>
            </a:r>
            <a:br>
              <a:rPr lang="en-GB" sz="4400" dirty="0">
                <a:latin typeface="+mn-lt"/>
              </a:rPr>
            </a:br>
            <a:endParaRPr lang="en-GB" sz="4400"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Good places to start</a:t>
            </a:r>
          </a:p>
        </p:txBody>
      </p:sp>
      <p:sp>
        <p:nvSpPr>
          <p:cNvPr id="7" name="Content Placeholder 6"/>
          <p:cNvSpPr>
            <a:spLocks noGrp="1"/>
          </p:cNvSpPr>
          <p:nvPr>
            <p:ph idx="1"/>
          </p:nvPr>
        </p:nvSpPr>
        <p:spPr>
          <a:xfrm>
            <a:off x="457200" y="2123064"/>
            <a:ext cx="8229600" cy="4123267"/>
          </a:xfrm>
        </p:spPr>
        <p:txBody>
          <a:bodyPr>
            <a:normAutofit/>
          </a:bodyPr>
          <a:lstStyle/>
          <a:p>
            <a:pPr>
              <a:buNone/>
            </a:pPr>
            <a:r>
              <a:rPr lang="en-GB" sz="1600" dirty="0"/>
              <a:t>An overview of support services for military and defence personnel and their </a:t>
            </a:r>
          </a:p>
          <a:p>
            <a:pPr>
              <a:buNone/>
            </a:pPr>
            <a:r>
              <a:rPr lang="en-GB" sz="1600" dirty="0"/>
              <a:t>families is available via:</a:t>
            </a:r>
          </a:p>
          <a:p>
            <a:pPr>
              <a:buNone/>
            </a:pPr>
            <a:r>
              <a:rPr lang="en-GB" sz="1600" dirty="0">
                <a:hlinkClick r:id="rId3"/>
              </a:rPr>
              <a:t>https://www.gov.uk/topic/defence-armed-forces/support-services-military-defence</a:t>
            </a:r>
          </a:p>
          <a:p>
            <a:pPr>
              <a:buNone/>
            </a:pPr>
            <a:r>
              <a:rPr lang="en-GB" sz="1600" dirty="0">
                <a:hlinkClick r:id="rId3"/>
              </a:rPr>
              <a:t>personnel-families</a:t>
            </a:r>
            <a:endParaRPr lang="en-GB" sz="1600" dirty="0"/>
          </a:p>
          <a:p>
            <a:pPr>
              <a:buNone/>
            </a:pPr>
            <a:endParaRPr lang="en-GB" sz="1600" dirty="0"/>
          </a:p>
          <a:p>
            <a:pPr>
              <a:buNone/>
            </a:pPr>
            <a:r>
              <a:rPr lang="en-GB" sz="1400" b="1" i="1" dirty="0">
                <a:solidFill>
                  <a:srgbClr val="FF0000"/>
                </a:solidFill>
              </a:rPr>
              <a:t>STOP PRESS:  July 2019:</a:t>
            </a:r>
          </a:p>
          <a:p>
            <a:pPr lvl="0"/>
            <a:r>
              <a:rPr lang="en-GB" sz="1400" i="1" dirty="0">
                <a:hlinkClick r:id="rId4">
                  <a:extLst>
                    <a:ext uri="{A12FA001-AC4F-418D-AE19-62706E023703}">
                      <ahyp:hlinkClr xmlns:ahyp="http://schemas.microsoft.com/office/drawing/2018/hyperlinkcolor" val="tx"/>
                    </a:ext>
                  </a:extLst>
                </a:hlinkClick>
              </a:rPr>
              <a:t>A new personalised care framework has been agreed between the Ministry of Defence and NHS England for the UK’s most seriously wounded Armed Forces personnel</a:t>
            </a:r>
            <a:endParaRPr lang="en-GB" sz="1400" i="1" dirty="0"/>
          </a:p>
          <a:p>
            <a:pPr lvl="0"/>
            <a:r>
              <a:rPr lang="en-GB" sz="1400" i="1" dirty="0"/>
              <a:t>The Ministry of Defence has recently launched a new website </a:t>
            </a:r>
            <a:r>
              <a:rPr lang="en-GB" sz="1400" i="1" dirty="0">
                <a:hlinkClick r:id="rId5">
                  <a:extLst>
                    <a:ext uri="{A12FA001-AC4F-418D-AE19-62706E023703}">
                      <ahyp:hlinkClr xmlns:ahyp="http://schemas.microsoft.com/office/drawing/2018/hyperlinkcolor" val="tx"/>
                    </a:ext>
                  </a:extLst>
                </a:hlinkClick>
              </a:rPr>
              <a:t>Discover My Benefits</a:t>
            </a:r>
            <a:endParaRPr lang="en-GB" sz="1400" i="1" dirty="0"/>
          </a:p>
          <a:p>
            <a:pPr>
              <a:buNone/>
            </a:pPr>
            <a:endParaRPr lang="en-GB" sz="1600" dirty="0"/>
          </a:p>
          <a:p>
            <a:pPr>
              <a:buNone/>
            </a:pPr>
            <a:endParaRPr lang="en-GB" sz="1600" dirty="0"/>
          </a:p>
        </p:txBody>
      </p:sp>
      <p:pic>
        <p:nvPicPr>
          <p:cNvPr id="5" name="Picture 4"/>
          <p:cNvPicPr>
            <a:picLocks noChangeAspect="1"/>
          </p:cNvPicPr>
          <p:nvPr/>
        </p:nvPicPr>
        <p:blipFill>
          <a:blip r:embed="rId6"/>
          <a:stretch>
            <a:fillRect/>
          </a:stretch>
        </p:blipFill>
        <p:spPr>
          <a:xfrm>
            <a:off x="6172200" y="502920"/>
            <a:ext cx="2364322" cy="156800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576" y="2899229"/>
            <a:ext cx="7184572" cy="2739211"/>
          </a:xfrm>
          <a:prstGeom prst="rect">
            <a:avLst/>
          </a:prstGeom>
        </p:spPr>
        <p:txBody>
          <a:bodyPr wrap="square">
            <a:spAutoFit/>
          </a:bodyPr>
          <a:lstStyle/>
          <a:p>
            <a:pPr defTabSz="457200"/>
            <a:endParaRPr lang="en-GB" sz="1600" dirty="0">
              <a:solidFill>
                <a:prstClr val="black"/>
              </a:solidFill>
            </a:endParaRPr>
          </a:p>
          <a:p>
            <a:pPr defTabSz="457200"/>
            <a:endParaRPr lang="en-GB" sz="1600" dirty="0">
              <a:solidFill>
                <a:prstClr val="black"/>
              </a:solidFill>
            </a:endParaRPr>
          </a:p>
          <a:p>
            <a:pPr defTabSz="457200"/>
            <a:endParaRPr lang="en-GB" sz="1600" dirty="0">
              <a:solidFill>
                <a:prstClr val="black"/>
              </a:solidFill>
            </a:endParaRPr>
          </a:p>
          <a:p>
            <a:pPr defTabSz="457200"/>
            <a:endParaRPr lang="en-GB" sz="1600" dirty="0">
              <a:solidFill>
                <a:prstClr val="black"/>
              </a:solidFill>
            </a:endParaRPr>
          </a:p>
          <a:p>
            <a:pPr defTabSz="457200"/>
            <a:endParaRPr lang="en-GB" sz="1600" dirty="0">
              <a:solidFill>
                <a:prstClr val="black"/>
              </a:solidFill>
              <a:hlinkClick r:id="rId3"/>
            </a:endParaRPr>
          </a:p>
          <a:p>
            <a:pPr defTabSz="457200"/>
            <a:endParaRPr lang="en-GB" sz="1600" dirty="0">
              <a:solidFill>
                <a:prstClr val="black"/>
              </a:solidFill>
              <a:hlinkClick r:id="rId3"/>
            </a:endParaRPr>
          </a:p>
          <a:p>
            <a:pPr defTabSz="457200"/>
            <a:endParaRPr lang="en-GB" sz="1600" dirty="0">
              <a:solidFill>
                <a:prstClr val="black"/>
              </a:solidFill>
              <a:hlinkClick r:id="rId3"/>
            </a:endParaRPr>
          </a:p>
          <a:p>
            <a:pPr defTabSz="457200"/>
            <a:r>
              <a:rPr lang="en-GB" sz="2800" dirty="0">
                <a:solidFill>
                  <a:prstClr val="black"/>
                </a:solidFill>
                <a:hlinkClick r:id="rId3"/>
              </a:rPr>
              <a:t>https://www.veteransgateway.org.uk/</a:t>
            </a:r>
            <a:endParaRPr lang="en-GB" sz="2800" dirty="0">
              <a:solidFill>
                <a:prstClr val="black"/>
              </a:solidFill>
            </a:endParaRPr>
          </a:p>
          <a:p>
            <a:pPr defTabSz="457200"/>
            <a:endParaRPr lang="en-GB" sz="1600" dirty="0">
              <a:solidFill>
                <a:prstClr val="black"/>
              </a:solidFill>
            </a:endParaRPr>
          </a:p>
          <a:p>
            <a:pPr defTabSz="457200"/>
            <a:endParaRPr lang="en-GB" sz="1600" dirty="0">
              <a:solidFill>
                <a:prstClr val="black"/>
              </a:solidFill>
            </a:endParaRPr>
          </a:p>
        </p:txBody>
      </p:sp>
      <p:pic>
        <p:nvPicPr>
          <p:cNvPr id="8" name="Picture 7"/>
          <p:cNvPicPr/>
          <p:nvPr/>
        </p:nvPicPr>
        <p:blipFill>
          <a:blip r:embed="rId4" cstate="print"/>
          <a:srcRect t="13850" b="18560"/>
          <a:stretch>
            <a:fillRect/>
          </a:stretch>
        </p:blipFill>
        <p:spPr bwMode="auto">
          <a:xfrm>
            <a:off x="755576" y="1556792"/>
            <a:ext cx="7560840" cy="2952328"/>
          </a:xfrm>
          <a:prstGeom prst="rect">
            <a:avLst/>
          </a:prstGeom>
          <a:noFill/>
          <a:ln w="9525">
            <a:noFill/>
            <a:miter lim="800000"/>
            <a:headEnd/>
            <a:tailEnd/>
          </a:ln>
        </p:spPr>
      </p:pic>
      <p:pic>
        <p:nvPicPr>
          <p:cNvPr id="9" name="Picture 2" descr="Veterans' Gateway : The first point of contact for veterans seeking support">
            <a:hlinkClick r:id="rId3" tooltip="Veterans' Gateway : The first point of contact for veterans seeking support"/>
          </p:cNvPr>
          <p:cNvPicPr>
            <a:picLocks noChangeAspect="1" noChangeArrowheads="1"/>
          </p:cNvPicPr>
          <p:nvPr/>
        </p:nvPicPr>
        <p:blipFill>
          <a:blip r:embed="rId5" cstate="print"/>
          <a:srcRect/>
          <a:stretch>
            <a:fillRect/>
          </a:stretch>
        </p:blipFill>
        <p:spPr bwMode="auto">
          <a:xfrm>
            <a:off x="504866" y="232859"/>
            <a:ext cx="3673685" cy="1296144"/>
          </a:xfrm>
          <a:prstGeom prst="rect">
            <a:avLst/>
          </a:prstGeom>
          <a:noFill/>
        </p:spPr>
      </p:pic>
    </p:spTree>
    <p:extLst>
      <p:ext uri="{BB962C8B-B14F-4D97-AF65-F5344CB8AC3E}">
        <p14:creationId xmlns:p14="http://schemas.microsoft.com/office/powerpoint/2010/main" val="102642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lstStyle/>
          <a:p>
            <a:r>
              <a:rPr lang="en-GB" dirty="0"/>
              <a:t>Welcome</a:t>
            </a:r>
          </a:p>
        </p:txBody>
      </p:sp>
      <p:sp>
        <p:nvSpPr>
          <p:cNvPr id="3" name="Content Placeholder 2"/>
          <p:cNvSpPr>
            <a:spLocks noGrp="1"/>
          </p:cNvSpPr>
          <p:nvPr>
            <p:ph idx="1"/>
          </p:nvPr>
        </p:nvSpPr>
        <p:spPr>
          <a:xfrm>
            <a:off x="2840064" y="1417638"/>
            <a:ext cx="5962974" cy="4549209"/>
          </a:xfrm>
        </p:spPr>
        <p:txBody>
          <a:bodyPr>
            <a:noAutofit/>
          </a:bodyPr>
          <a:lstStyle/>
          <a:p>
            <a:pPr>
              <a:lnSpc>
                <a:spcPct val="120000"/>
              </a:lnSpc>
              <a:spcBef>
                <a:spcPts val="0"/>
              </a:spcBef>
            </a:pPr>
            <a:r>
              <a:rPr lang="en-GB" sz="1400" dirty="0"/>
              <a:t>Welcome to this CPD slide pack and notes.  These have been designed to provide specific information relevant to financial guidance for armed forces personnel and veterans.</a:t>
            </a:r>
          </a:p>
          <a:p>
            <a:pPr>
              <a:lnSpc>
                <a:spcPct val="120000"/>
              </a:lnSpc>
              <a:spcBef>
                <a:spcPts val="0"/>
              </a:spcBef>
            </a:pPr>
            <a:endParaRPr lang="en-GB" sz="1400" dirty="0"/>
          </a:p>
          <a:p>
            <a:pPr>
              <a:lnSpc>
                <a:spcPct val="120000"/>
              </a:lnSpc>
              <a:spcBef>
                <a:spcPts val="0"/>
              </a:spcBef>
            </a:pPr>
            <a:r>
              <a:rPr lang="en-GB" sz="1400" dirty="0"/>
              <a:t>We hope we have struck the right balance between key information and not too much unnecessary detail. Where relevant, we have provided additional information in the notes section of each slide and signposted  through to sources of further information. </a:t>
            </a:r>
          </a:p>
          <a:p>
            <a:pPr>
              <a:lnSpc>
                <a:spcPct val="120000"/>
              </a:lnSpc>
              <a:spcBef>
                <a:spcPts val="0"/>
              </a:spcBef>
            </a:pPr>
            <a:endParaRPr lang="en-GB" sz="1400" dirty="0"/>
          </a:p>
          <a:p>
            <a:pPr>
              <a:lnSpc>
                <a:spcPct val="120000"/>
              </a:lnSpc>
              <a:spcBef>
                <a:spcPts val="0"/>
              </a:spcBef>
            </a:pPr>
            <a:r>
              <a:rPr lang="en-GB" sz="1400" dirty="0"/>
              <a:t>Thank you for giving up your valuable time in support of this important initiative</a:t>
            </a:r>
          </a:p>
          <a:p>
            <a:pPr>
              <a:lnSpc>
                <a:spcPct val="120000"/>
              </a:lnSpc>
              <a:spcBef>
                <a:spcPts val="0"/>
              </a:spcBef>
            </a:pPr>
            <a:endParaRPr lang="en-GB" sz="1400" dirty="0"/>
          </a:p>
        </p:txBody>
      </p:sp>
      <p:pic>
        <p:nvPicPr>
          <p:cNvPr id="4" name="Picture 3" descr="S:\PFS Folder\Forces MoneyPlan\Logos\Forces MoneyPlan Logo 2 Medium March 2017.png"/>
          <p:cNvPicPr>
            <a:picLocks noChangeAspect="1" noChangeArrowheads="1"/>
          </p:cNvPicPr>
          <p:nvPr/>
        </p:nvPicPr>
        <p:blipFill>
          <a:blip r:embed="rId3"/>
          <a:srcRect/>
          <a:stretch>
            <a:fillRect/>
          </a:stretch>
        </p:blipFill>
        <p:spPr bwMode="auto">
          <a:xfrm>
            <a:off x="6617776" y="274638"/>
            <a:ext cx="1881047" cy="740236"/>
          </a:xfrm>
          <a:prstGeom prst="rect">
            <a:avLst/>
          </a:prstGeom>
          <a:noFill/>
        </p:spPr>
      </p:pic>
      <p:sp>
        <p:nvSpPr>
          <p:cNvPr id="6" name="Rectangle 5"/>
          <p:cNvSpPr/>
          <p:nvPr/>
        </p:nvSpPr>
        <p:spPr>
          <a:xfrm>
            <a:off x="6501384" y="210312"/>
            <a:ext cx="2301654" cy="80456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200" dirty="0"/>
              <a:t>Who are Veterans UK</a:t>
            </a:r>
          </a:p>
        </p:txBody>
      </p:sp>
      <p:sp>
        <p:nvSpPr>
          <p:cNvPr id="5" name="Rectangle 4"/>
          <p:cNvSpPr/>
          <p:nvPr/>
        </p:nvSpPr>
        <p:spPr>
          <a:xfrm>
            <a:off x="457200" y="4452611"/>
            <a:ext cx="8438827" cy="769441"/>
          </a:xfrm>
          <a:prstGeom prst="rect">
            <a:avLst/>
          </a:prstGeom>
        </p:spPr>
        <p:txBody>
          <a:bodyPr wrap="square">
            <a:spAutoFit/>
          </a:bodyPr>
          <a:lstStyle/>
          <a:p>
            <a:r>
              <a:rPr lang="en-GB" sz="1600" dirty="0">
                <a:hlinkClick r:id="rId3"/>
              </a:rPr>
              <a:t>https://www.gov.uk/government/organisations/veterans-uk</a:t>
            </a:r>
            <a:endParaRPr lang="en-GB" sz="1600" dirty="0"/>
          </a:p>
          <a:p>
            <a:endParaRPr lang="en-GB" sz="2800" dirty="0"/>
          </a:p>
        </p:txBody>
      </p:sp>
      <p:pic>
        <p:nvPicPr>
          <p:cNvPr id="2052" name="Picture 4" descr="Image result for Veterans UK">
            <a:hlinkClick r:id="rId4"/>
          </p:cNvPr>
          <p:cNvPicPr>
            <a:picLocks noChangeAspect="1" noChangeArrowheads="1"/>
          </p:cNvPicPr>
          <p:nvPr/>
        </p:nvPicPr>
        <p:blipFill>
          <a:blip r:embed="rId5"/>
          <a:srcRect/>
          <a:stretch>
            <a:fillRect/>
          </a:stretch>
        </p:blipFill>
        <p:spPr bwMode="auto">
          <a:xfrm>
            <a:off x="457200" y="2288783"/>
            <a:ext cx="3757619" cy="1424766"/>
          </a:xfrm>
          <a:prstGeom prst="rect">
            <a:avLst/>
          </a:prstGeom>
          <a:noFill/>
        </p:spPr>
      </p:pic>
      <p:pic>
        <p:nvPicPr>
          <p:cNvPr id="7" name="Picture 6"/>
          <p:cNvPicPr>
            <a:picLocks noChangeAspect="1"/>
          </p:cNvPicPr>
          <p:nvPr/>
        </p:nvPicPr>
        <p:blipFill>
          <a:blip r:embed="rId6"/>
          <a:stretch>
            <a:fillRect/>
          </a:stretch>
        </p:blipFill>
        <p:spPr>
          <a:xfrm>
            <a:off x="6023262" y="550404"/>
            <a:ext cx="2159000" cy="2159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200" dirty="0"/>
              <a:t>The Veterans UK Helpline</a:t>
            </a:r>
          </a:p>
        </p:txBody>
      </p:sp>
      <p:sp>
        <p:nvSpPr>
          <p:cNvPr id="5" name="Rectangle 4"/>
          <p:cNvSpPr/>
          <p:nvPr/>
        </p:nvSpPr>
        <p:spPr>
          <a:xfrm>
            <a:off x="457200" y="4452611"/>
            <a:ext cx="8438827" cy="1077218"/>
          </a:xfrm>
          <a:prstGeom prst="rect">
            <a:avLst/>
          </a:prstGeom>
        </p:spPr>
        <p:txBody>
          <a:bodyPr wrap="square">
            <a:spAutoFit/>
          </a:bodyPr>
          <a:lstStyle/>
          <a:p>
            <a:r>
              <a:rPr lang="en-GB" sz="1600" dirty="0"/>
              <a:t>Email </a:t>
            </a:r>
            <a:r>
              <a:rPr lang="en-GB" sz="1600" dirty="0">
                <a:hlinkClick r:id="rId3"/>
              </a:rPr>
              <a:t>veterans-uk@mod.uk</a:t>
            </a:r>
            <a:endParaRPr lang="en-GB" sz="1600" dirty="0"/>
          </a:p>
          <a:p>
            <a:r>
              <a:rPr lang="en-GB" sz="1600" dirty="0" err="1"/>
              <a:t>Freephone</a:t>
            </a:r>
            <a:r>
              <a:rPr lang="en-GB" sz="1600" dirty="0"/>
              <a:t> (UK only): 0808 1914 2 18</a:t>
            </a:r>
          </a:p>
          <a:p>
            <a:endParaRPr lang="en-GB" sz="3200" dirty="0"/>
          </a:p>
        </p:txBody>
      </p:sp>
      <p:pic>
        <p:nvPicPr>
          <p:cNvPr id="2052" name="Picture 4" descr="Image result for Veterans UK">
            <a:hlinkClick r:id="rId4"/>
          </p:cNvPr>
          <p:cNvPicPr>
            <a:picLocks noChangeAspect="1" noChangeArrowheads="1"/>
          </p:cNvPicPr>
          <p:nvPr/>
        </p:nvPicPr>
        <p:blipFill>
          <a:blip r:embed="rId5"/>
          <a:srcRect/>
          <a:stretch>
            <a:fillRect/>
          </a:stretch>
        </p:blipFill>
        <p:spPr bwMode="auto">
          <a:xfrm>
            <a:off x="1983784" y="2138347"/>
            <a:ext cx="4011500" cy="152103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3843580" y="1189038"/>
            <a:ext cx="4843220" cy="5523851"/>
          </a:xfrm>
        </p:spPr>
        <p:txBody>
          <a:bodyPr>
            <a:noAutofit/>
          </a:bodyPr>
          <a:lstStyle/>
          <a:p>
            <a:pPr marL="0" indent="0">
              <a:lnSpc>
                <a:spcPct val="120000"/>
              </a:lnSpc>
              <a:buNone/>
              <a:tabLst>
                <a:tab pos="0" algn="l"/>
              </a:tabLst>
            </a:pPr>
            <a:r>
              <a:rPr lang="en-GB" sz="1400" dirty="0"/>
              <a:t>The Veterans Welfare Service (VWS) is part of the Ministry of Defence’s Veterans UK support function and provides one-to-one welfare advice across the UK and Republic of Ireland. It facilitates access to all appropriate services using a caseworker approach that offers professional help and guidance where a change of situation results in a welfare need, for example:</a:t>
            </a:r>
          </a:p>
          <a:p>
            <a:pPr>
              <a:lnSpc>
                <a:spcPct val="120000"/>
              </a:lnSpc>
              <a:tabLst>
                <a:tab pos="0" algn="l"/>
              </a:tabLst>
            </a:pPr>
            <a:r>
              <a:rPr lang="en-GB" sz="1400" dirty="0"/>
              <a:t>Leaving service</a:t>
            </a:r>
          </a:p>
          <a:p>
            <a:pPr>
              <a:lnSpc>
                <a:spcPct val="120000"/>
              </a:lnSpc>
              <a:tabLst>
                <a:tab pos="0" algn="l"/>
              </a:tabLst>
            </a:pPr>
            <a:r>
              <a:rPr lang="en-GB" sz="1400" dirty="0"/>
              <a:t>Bereavement</a:t>
            </a:r>
          </a:p>
          <a:p>
            <a:pPr>
              <a:lnSpc>
                <a:spcPct val="120000"/>
              </a:lnSpc>
              <a:tabLst>
                <a:tab pos="0" algn="l"/>
              </a:tabLst>
            </a:pPr>
            <a:r>
              <a:rPr lang="en-GB" sz="1400" dirty="0"/>
              <a:t>Changes in disablement</a:t>
            </a:r>
          </a:p>
          <a:p>
            <a:pPr>
              <a:lnSpc>
                <a:spcPct val="120000"/>
              </a:lnSpc>
              <a:tabLst>
                <a:tab pos="0" algn="l"/>
              </a:tabLst>
            </a:pPr>
            <a:r>
              <a:rPr lang="en-GB" sz="1400" dirty="0"/>
              <a:t>Changes affecting income or finances</a:t>
            </a:r>
          </a:p>
          <a:p>
            <a:pPr>
              <a:lnSpc>
                <a:spcPct val="120000"/>
              </a:lnSpc>
              <a:tabLst>
                <a:tab pos="0" algn="l"/>
              </a:tabLst>
            </a:pPr>
            <a:r>
              <a:rPr lang="en-GB" sz="1400" dirty="0"/>
              <a:t>Changes affecting housing</a:t>
            </a:r>
          </a:p>
          <a:p>
            <a:pPr marL="0" indent="0">
              <a:lnSpc>
                <a:spcPct val="120000"/>
              </a:lnSpc>
              <a:buNone/>
              <a:tabLst>
                <a:tab pos="0" algn="l"/>
              </a:tabLst>
            </a:pPr>
            <a:r>
              <a:rPr lang="en-GB" sz="1400" dirty="0">
                <a:hlinkClick r:id="rId3"/>
              </a:rPr>
              <a:t>https://www.gov.uk/government/publications/a-guide-to-the-veterans-welfare-service</a:t>
            </a:r>
            <a:endParaRPr lang="en-GB" sz="1400" dirty="0"/>
          </a:p>
          <a:p>
            <a:pPr>
              <a:buNone/>
            </a:pPr>
            <a:endParaRPr lang="en-GB" sz="1400" dirty="0"/>
          </a:p>
        </p:txBody>
      </p:sp>
      <p:sp>
        <p:nvSpPr>
          <p:cNvPr id="3" name="Title 2"/>
          <p:cNvSpPr>
            <a:spLocks noGrp="1"/>
          </p:cNvSpPr>
          <p:nvPr>
            <p:ph type="title"/>
          </p:nvPr>
        </p:nvSpPr>
        <p:spPr/>
        <p:txBody>
          <a:bodyPr>
            <a:normAutofit/>
          </a:bodyPr>
          <a:lstStyle/>
          <a:p>
            <a:r>
              <a:rPr lang="en-GB" sz="3200" dirty="0"/>
              <a:t>Veterans Welfare Service</a:t>
            </a:r>
          </a:p>
        </p:txBody>
      </p:sp>
      <p:pic>
        <p:nvPicPr>
          <p:cNvPr id="83970" name="Picture 2" descr="Image result for veterans welfare service">
            <a:hlinkClick r:id="rId4"/>
          </p:cNvPr>
          <p:cNvPicPr>
            <a:picLocks noChangeAspect="1" noChangeArrowheads="1"/>
          </p:cNvPicPr>
          <p:nvPr/>
        </p:nvPicPr>
        <p:blipFill>
          <a:blip r:embed="rId5"/>
          <a:srcRect l="50293"/>
          <a:stretch>
            <a:fillRect/>
          </a:stretch>
        </p:blipFill>
        <p:spPr bwMode="auto">
          <a:xfrm>
            <a:off x="640080" y="1300357"/>
            <a:ext cx="2673458" cy="3843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is SIIAP?</a:t>
            </a:r>
          </a:p>
        </p:txBody>
      </p:sp>
      <p:pic>
        <p:nvPicPr>
          <p:cNvPr id="2052" name="Picture 4" descr="Image result for siiap">
            <a:hlinkClick r:id="rId3"/>
          </p:cNvPr>
          <p:cNvPicPr>
            <a:picLocks noChangeAspect="1" noChangeArrowheads="1"/>
          </p:cNvPicPr>
          <p:nvPr/>
        </p:nvPicPr>
        <p:blipFill>
          <a:blip r:embed="rId4"/>
          <a:srcRect/>
          <a:stretch>
            <a:fillRect/>
          </a:stretch>
        </p:blipFill>
        <p:spPr bwMode="auto">
          <a:xfrm>
            <a:off x="1010273" y="2289975"/>
            <a:ext cx="3842602" cy="1590838"/>
          </a:xfrm>
          <a:prstGeom prst="rect">
            <a:avLst/>
          </a:prstGeom>
          <a:noFill/>
        </p:spPr>
      </p:pic>
      <p:sp>
        <p:nvSpPr>
          <p:cNvPr id="6" name="Rectangle 5"/>
          <p:cNvSpPr/>
          <p:nvPr/>
        </p:nvSpPr>
        <p:spPr>
          <a:xfrm>
            <a:off x="1168439" y="4378019"/>
            <a:ext cx="5991777" cy="338554"/>
          </a:xfrm>
          <a:prstGeom prst="rect">
            <a:avLst/>
          </a:prstGeom>
        </p:spPr>
        <p:txBody>
          <a:bodyPr wrap="square">
            <a:spAutoFit/>
          </a:bodyPr>
          <a:lstStyle/>
          <a:p>
            <a:r>
              <a:rPr lang="en-GB" sz="1600" dirty="0">
                <a:hlinkClick r:id="rId5"/>
              </a:rPr>
              <a:t>www.siiap.org</a:t>
            </a:r>
            <a:endParaRPr lang="en-GB" sz="1600" dirty="0"/>
          </a:p>
        </p:txBody>
      </p:sp>
      <p:pic>
        <p:nvPicPr>
          <p:cNvPr id="9" name="Picture 8"/>
          <p:cNvPicPr>
            <a:picLocks noChangeAspect="1"/>
          </p:cNvPicPr>
          <p:nvPr/>
        </p:nvPicPr>
        <p:blipFill>
          <a:blip r:embed="rId6"/>
          <a:stretch>
            <a:fillRect/>
          </a:stretch>
        </p:blipFill>
        <p:spPr>
          <a:xfrm>
            <a:off x="6023262" y="550404"/>
            <a:ext cx="2159000" cy="2159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630"/>
            <a:ext cx="8229600" cy="1143000"/>
          </a:xfrm>
        </p:spPr>
        <p:txBody>
          <a:bodyPr>
            <a:normAutofit/>
          </a:bodyPr>
          <a:lstStyle/>
          <a:p>
            <a:pPr algn="ctr"/>
            <a:r>
              <a:rPr lang="en-GB" sz="4400" dirty="0">
                <a:latin typeface="+mn-lt"/>
              </a:rPr>
              <a:t>Armed Forces Compensation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59369"/>
            <a:ext cx="8229600" cy="4680488"/>
          </a:xfrm>
        </p:spPr>
        <p:txBody>
          <a:bodyPr>
            <a:normAutofit/>
          </a:bodyPr>
          <a:lstStyle/>
          <a:p>
            <a:pPr>
              <a:spcBef>
                <a:spcPts val="0"/>
              </a:spcBef>
              <a:buNone/>
            </a:pPr>
            <a:r>
              <a:rPr lang="en-GB" sz="1400" dirty="0"/>
              <a:t>There are a number of compensation schemes available to UK serving and former</a:t>
            </a:r>
          </a:p>
          <a:p>
            <a:pPr>
              <a:spcBef>
                <a:spcPts val="0"/>
              </a:spcBef>
              <a:buNone/>
            </a:pPr>
            <a:r>
              <a:rPr lang="en-GB" sz="1400" dirty="0"/>
              <a:t>serving personnel who are injured as a result of their service in the armed forces. The </a:t>
            </a:r>
          </a:p>
          <a:p>
            <a:pPr>
              <a:spcBef>
                <a:spcPts val="0"/>
              </a:spcBef>
              <a:buNone/>
            </a:pPr>
            <a:r>
              <a:rPr lang="en-GB" sz="1400" dirty="0"/>
              <a:t>scheme that applies to each individual will depend on when and where they served, as </a:t>
            </a:r>
          </a:p>
          <a:p>
            <a:pPr>
              <a:spcBef>
                <a:spcPts val="0"/>
              </a:spcBef>
              <a:buNone/>
            </a:pPr>
            <a:r>
              <a:rPr lang="en-GB" sz="1400" dirty="0"/>
              <a:t>follows:</a:t>
            </a:r>
          </a:p>
          <a:p>
            <a:pPr>
              <a:spcBef>
                <a:spcPts val="0"/>
              </a:spcBef>
              <a:buNone/>
            </a:pPr>
            <a:endParaRPr lang="en-GB" sz="1400" dirty="0"/>
          </a:p>
          <a:p>
            <a:pPr>
              <a:spcBef>
                <a:spcPts val="0"/>
              </a:spcBef>
              <a:buNone/>
            </a:pPr>
            <a:r>
              <a:rPr lang="en-GB" sz="1400" b="1" dirty="0"/>
              <a:t>The Armed Forces Compensation Scheme</a:t>
            </a:r>
          </a:p>
          <a:p>
            <a:pPr>
              <a:spcBef>
                <a:spcPts val="0"/>
              </a:spcBef>
              <a:buNone/>
            </a:pPr>
            <a:r>
              <a:rPr lang="en-GB" sz="1400" dirty="0"/>
              <a:t>Where the illness or injury was caused as a result of service on or after 6 April 2005. The</a:t>
            </a:r>
          </a:p>
          <a:p>
            <a:pPr>
              <a:spcBef>
                <a:spcPts val="0"/>
              </a:spcBef>
              <a:buNone/>
            </a:pPr>
            <a:r>
              <a:rPr lang="en-GB" sz="1400" dirty="0"/>
              <a:t>individual does not need to have left the armed forces before claiming</a:t>
            </a:r>
          </a:p>
          <a:p>
            <a:pPr>
              <a:spcBef>
                <a:spcPts val="0"/>
              </a:spcBef>
              <a:buNone/>
            </a:pPr>
            <a:endParaRPr lang="en-GB" sz="1400" dirty="0"/>
          </a:p>
          <a:p>
            <a:pPr>
              <a:spcBef>
                <a:spcPts val="0"/>
              </a:spcBef>
              <a:buNone/>
            </a:pPr>
            <a:r>
              <a:rPr lang="en-GB" sz="1400" b="1" dirty="0"/>
              <a:t>The War Pensions Scheme</a:t>
            </a:r>
          </a:p>
          <a:p>
            <a:pPr>
              <a:spcBef>
                <a:spcPts val="0"/>
              </a:spcBef>
              <a:buNone/>
            </a:pPr>
            <a:r>
              <a:rPr lang="en-GB" sz="1400" dirty="0"/>
              <a:t>Where the individual is no longer serving and their disablement was caused as a result of</a:t>
            </a:r>
          </a:p>
          <a:p>
            <a:pPr>
              <a:spcBef>
                <a:spcPts val="0"/>
              </a:spcBef>
              <a:buNone/>
            </a:pPr>
            <a:r>
              <a:rPr lang="en-GB" sz="1400" dirty="0"/>
              <a:t>service in the armed forces before 6 April 2005</a:t>
            </a:r>
          </a:p>
          <a:p>
            <a:pPr>
              <a:spcBef>
                <a:spcPts val="0"/>
              </a:spcBef>
              <a:buNone/>
            </a:pPr>
            <a:endParaRPr lang="en-GB" sz="1400" dirty="0"/>
          </a:p>
          <a:p>
            <a:pPr>
              <a:spcBef>
                <a:spcPts val="0"/>
              </a:spcBef>
              <a:buNone/>
            </a:pPr>
            <a:r>
              <a:rPr lang="en-GB" sz="1400" b="1" dirty="0"/>
              <a:t>The Criminal Injuries Compensation (Overseas) Scheme</a:t>
            </a:r>
          </a:p>
          <a:p>
            <a:pPr>
              <a:spcBef>
                <a:spcPts val="0"/>
              </a:spcBef>
              <a:buNone/>
            </a:pPr>
            <a:r>
              <a:rPr lang="en-GB" sz="1400" dirty="0"/>
              <a:t>Where the individual or eligible dependants are the innocent victim of a crime of violence </a:t>
            </a:r>
          </a:p>
          <a:p>
            <a:pPr>
              <a:spcBef>
                <a:spcPts val="0"/>
              </a:spcBef>
              <a:buNone/>
            </a:pPr>
            <a:r>
              <a:rPr lang="en-GB" sz="1400" dirty="0"/>
              <a:t>while serving overseas</a:t>
            </a:r>
          </a:p>
          <a:p>
            <a:pPr>
              <a:spcBef>
                <a:spcPts val="0"/>
              </a:spcBef>
              <a:buNone/>
            </a:pPr>
            <a:endParaRPr lang="en-GB" sz="1400" dirty="0"/>
          </a:p>
          <a:p>
            <a:pPr>
              <a:spcBef>
                <a:spcPts val="0"/>
              </a:spcBef>
              <a:buNone/>
            </a:pPr>
            <a:endParaRPr lang="en-GB" sz="1400" dirty="0"/>
          </a:p>
          <a:p>
            <a:pPr>
              <a:spcBef>
                <a:spcPts val="0"/>
              </a:spcBef>
              <a:buNone/>
            </a:pPr>
            <a:endParaRPr lang="en-GB" sz="1400" dirty="0"/>
          </a:p>
          <a:p>
            <a:pPr>
              <a:spcBef>
                <a:spcPts val="0"/>
              </a:spcBef>
              <a:buNone/>
            </a:pPr>
            <a:endParaRPr lang="en-GB" sz="1400" dirty="0"/>
          </a:p>
        </p:txBody>
      </p:sp>
      <p:sp>
        <p:nvSpPr>
          <p:cNvPr id="3" name="Title 2"/>
          <p:cNvSpPr>
            <a:spLocks noGrp="1"/>
          </p:cNvSpPr>
          <p:nvPr>
            <p:ph type="title"/>
          </p:nvPr>
        </p:nvSpPr>
        <p:spPr>
          <a:xfrm>
            <a:off x="232475" y="274638"/>
            <a:ext cx="8725545" cy="1143000"/>
          </a:xfrm>
        </p:spPr>
        <p:txBody>
          <a:bodyPr>
            <a:normAutofit/>
          </a:bodyPr>
          <a:lstStyle/>
          <a:p>
            <a:r>
              <a:rPr lang="en-GB" sz="3200" dirty="0"/>
              <a:t>Armed Forces Compensation</a:t>
            </a:r>
            <a:br>
              <a:rPr lang="en-GB" sz="3200" dirty="0"/>
            </a:br>
            <a:r>
              <a:rPr lang="en-GB" sz="2400" dirty="0"/>
              <a:t>Overview (1)</a:t>
            </a:r>
            <a:endParaRPr lang="en-GB"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5844"/>
            <a:ext cx="8229600" cy="4680488"/>
          </a:xfrm>
        </p:spPr>
        <p:txBody>
          <a:bodyPr>
            <a:normAutofit/>
          </a:bodyPr>
          <a:lstStyle/>
          <a:p>
            <a:pPr>
              <a:lnSpc>
                <a:spcPct val="110000"/>
              </a:lnSpc>
              <a:spcBef>
                <a:spcPts val="0"/>
              </a:spcBef>
              <a:buNone/>
            </a:pPr>
            <a:r>
              <a:rPr lang="en-GB" sz="1200" dirty="0"/>
              <a:t>Further information can be sourced via the following link:</a:t>
            </a:r>
          </a:p>
          <a:p>
            <a:pPr>
              <a:lnSpc>
                <a:spcPct val="110000"/>
              </a:lnSpc>
              <a:spcBef>
                <a:spcPts val="0"/>
              </a:spcBef>
              <a:buNone/>
            </a:pPr>
            <a:r>
              <a:rPr lang="en-GB" sz="1200" dirty="0">
                <a:hlinkClick r:id="rId3"/>
              </a:rPr>
              <a:t>www.gov.uk/government/publications/armed-forces-compensation/armed-forces-</a:t>
            </a:r>
          </a:p>
          <a:p>
            <a:pPr>
              <a:lnSpc>
                <a:spcPct val="110000"/>
              </a:lnSpc>
              <a:spcBef>
                <a:spcPts val="0"/>
              </a:spcBef>
              <a:buNone/>
            </a:pPr>
            <a:r>
              <a:rPr lang="en-GB" sz="1200" dirty="0">
                <a:hlinkClick r:id="rId3"/>
              </a:rPr>
              <a:t>compensation-what-you-need-to-know</a:t>
            </a:r>
            <a:endParaRPr lang="en-GB" sz="1200" dirty="0"/>
          </a:p>
          <a:p>
            <a:pPr>
              <a:lnSpc>
                <a:spcPct val="110000"/>
              </a:lnSpc>
              <a:spcBef>
                <a:spcPts val="0"/>
              </a:spcBef>
              <a:buNone/>
            </a:pPr>
            <a:endParaRPr lang="en-GB" sz="1200" dirty="0"/>
          </a:p>
          <a:p>
            <a:pPr>
              <a:lnSpc>
                <a:spcPct val="110000"/>
              </a:lnSpc>
              <a:spcBef>
                <a:spcPts val="0"/>
              </a:spcBef>
              <a:buNone/>
            </a:pPr>
            <a:r>
              <a:rPr lang="en-GB" sz="1050" i="1" dirty="0"/>
              <a:t>Update press release 17/7/18:</a:t>
            </a:r>
          </a:p>
          <a:p>
            <a:pPr>
              <a:lnSpc>
                <a:spcPct val="110000"/>
              </a:lnSpc>
              <a:spcBef>
                <a:spcPts val="0"/>
              </a:spcBef>
              <a:buNone/>
            </a:pPr>
            <a:r>
              <a:rPr lang="en-GB" sz="1050" i="1" dirty="0"/>
              <a:t> </a:t>
            </a:r>
            <a:r>
              <a:rPr lang="en-GB" sz="300" i="1" dirty="0"/>
              <a:t> </a:t>
            </a:r>
            <a:r>
              <a:rPr lang="en-GB" sz="1000" i="1" u="sng" dirty="0">
                <a:hlinkClick r:id="rId4"/>
              </a:rPr>
              <a:t>http://www.ftadviser.com/pensions/2018/07/02/armed-forces-pension-scheme-to-change-death-benefit-rules/?utm_campaign=FTAdviser+news&amp;utm_source=emailCampaign&amp;utm_medium=email&amp;utm_content=</a:t>
            </a:r>
            <a:endParaRPr lang="en-GB" sz="1000" i="1" dirty="0"/>
          </a:p>
          <a:p>
            <a:pPr>
              <a:lnSpc>
                <a:spcPct val="110000"/>
              </a:lnSpc>
              <a:spcBef>
                <a:spcPts val="0"/>
              </a:spcBef>
              <a:buNone/>
            </a:pPr>
            <a:endParaRPr lang="en-GB" sz="1200" dirty="0"/>
          </a:p>
          <a:p>
            <a:pPr>
              <a:lnSpc>
                <a:spcPct val="110000"/>
              </a:lnSpc>
              <a:spcBef>
                <a:spcPts val="0"/>
              </a:spcBef>
              <a:buNone/>
            </a:pPr>
            <a:r>
              <a:rPr lang="en-GB" sz="1200" dirty="0"/>
              <a:t>Including:</a:t>
            </a:r>
          </a:p>
          <a:p>
            <a:pPr>
              <a:lnSpc>
                <a:spcPct val="110000"/>
              </a:lnSpc>
              <a:spcBef>
                <a:spcPts val="0"/>
              </a:spcBef>
            </a:pPr>
            <a:r>
              <a:rPr lang="en-GB" sz="1200" dirty="0"/>
              <a:t>Armed Forces Compensation Scheme (AFCS); an overview</a:t>
            </a:r>
          </a:p>
          <a:p>
            <a:pPr>
              <a:lnSpc>
                <a:spcPct val="110000"/>
              </a:lnSpc>
              <a:spcBef>
                <a:spcPts val="0"/>
              </a:spcBef>
            </a:pPr>
            <a:r>
              <a:rPr lang="en-GB" sz="1200" dirty="0"/>
              <a:t>Armed Forces Independent Payment (AFIP)</a:t>
            </a:r>
          </a:p>
          <a:p>
            <a:pPr>
              <a:lnSpc>
                <a:spcPct val="110000"/>
              </a:lnSpc>
              <a:spcBef>
                <a:spcPts val="0"/>
              </a:spcBef>
            </a:pPr>
            <a:r>
              <a:rPr lang="en-GB" sz="1200" dirty="0"/>
              <a:t>Survivors Benefits</a:t>
            </a:r>
          </a:p>
          <a:p>
            <a:pPr>
              <a:lnSpc>
                <a:spcPct val="110000"/>
              </a:lnSpc>
              <a:spcBef>
                <a:spcPts val="0"/>
              </a:spcBef>
            </a:pPr>
            <a:r>
              <a:rPr lang="en-GB" sz="1200" dirty="0"/>
              <a:t>Payment arrangements</a:t>
            </a:r>
          </a:p>
          <a:p>
            <a:pPr>
              <a:lnSpc>
                <a:spcPct val="110000"/>
              </a:lnSpc>
              <a:spcBef>
                <a:spcPts val="0"/>
              </a:spcBef>
            </a:pPr>
            <a:r>
              <a:rPr lang="en-GB" sz="1200" dirty="0"/>
              <a:t>Reasons for not receiving an award</a:t>
            </a:r>
          </a:p>
          <a:p>
            <a:pPr>
              <a:lnSpc>
                <a:spcPct val="110000"/>
              </a:lnSpc>
              <a:spcBef>
                <a:spcPts val="0"/>
              </a:spcBef>
            </a:pPr>
            <a:r>
              <a:rPr lang="en-GB" sz="1200" dirty="0"/>
              <a:t>What to do if their condition worsens</a:t>
            </a:r>
          </a:p>
          <a:p>
            <a:pPr>
              <a:lnSpc>
                <a:spcPct val="110000"/>
              </a:lnSpc>
              <a:spcBef>
                <a:spcPts val="0"/>
              </a:spcBef>
            </a:pPr>
            <a:r>
              <a:rPr lang="en-GB" sz="1200" dirty="0"/>
              <a:t>Other benefits that may be available</a:t>
            </a:r>
          </a:p>
          <a:p>
            <a:pPr>
              <a:lnSpc>
                <a:spcPct val="110000"/>
              </a:lnSpc>
              <a:spcBef>
                <a:spcPts val="0"/>
              </a:spcBef>
            </a:pPr>
            <a:r>
              <a:rPr lang="en-GB" sz="1200" dirty="0"/>
              <a:t>Can they claim a fast payment?</a:t>
            </a:r>
          </a:p>
          <a:p>
            <a:pPr>
              <a:lnSpc>
                <a:spcPct val="110000"/>
              </a:lnSpc>
              <a:spcBef>
                <a:spcPts val="0"/>
              </a:spcBef>
            </a:pPr>
            <a:r>
              <a:rPr lang="en-GB" sz="1200" dirty="0"/>
              <a:t>AFCS forms</a:t>
            </a:r>
          </a:p>
          <a:p>
            <a:pPr>
              <a:lnSpc>
                <a:spcPct val="110000"/>
              </a:lnSpc>
              <a:spcBef>
                <a:spcPts val="0"/>
              </a:spcBef>
            </a:pPr>
            <a:r>
              <a:rPr lang="en-GB" sz="1200" dirty="0"/>
              <a:t>Further Information</a:t>
            </a:r>
          </a:p>
          <a:p>
            <a:pPr>
              <a:lnSpc>
                <a:spcPct val="110000"/>
              </a:lnSpc>
              <a:spcBef>
                <a:spcPts val="0"/>
              </a:spcBef>
              <a:buNone/>
            </a:pPr>
            <a:endParaRPr lang="en-GB" sz="1200" dirty="0"/>
          </a:p>
          <a:p>
            <a:pPr>
              <a:lnSpc>
                <a:spcPct val="110000"/>
              </a:lnSpc>
              <a:spcBef>
                <a:spcPts val="0"/>
              </a:spcBef>
              <a:buNone/>
            </a:pPr>
            <a:endParaRPr lang="en-GB" sz="1200" dirty="0"/>
          </a:p>
        </p:txBody>
      </p:sp>
      <p:sp>
        <p:nvSpPr>
          <p:cNvPr id="3" name="Title 2"/>
          <p:cNvSpPr>
            <a:spLocks noGrp="1"/>
          </p:cNvSpPr>
          <p:nvPr>
            <p:ph type="title"/>
          </p:nvPr>
        </p:nvSpPr>
        <p:spPr>
          <a:xfrm>
            <a:off x="232475" y="274638"/>
            <a:ext cx="8725545" cy="949728"/>
          </a:xfrm>
        </p:spPr>
        <p:txBody>
          <a:bodyPr>
            <a:noAutofit/>
          </a:bodyPr>
          <a:lstStyle/>
          <a:p>
            <a:r>
              <a:rPr lang="en-GB" sz="3200" dirty="0"/>
              <a:t>Armed Forces Compensation</a:t>
            </a:r>
            <a:br>
              <a:rPr lang="en-GB" sz="3200" dirty="0"/>
            </a:br>
            <a:r>
              <a:rPr lang="en-GB" sz="2400" dirty="0"/>
              <a:t>Overview (2)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836" y="1791349"/>
            <a:ext cx="8229600" cy="4626701"/>
          </a:xfrm>
        </p:spPr>
        <p:txBody>
          <a:bodyPr>
            <a:normAutofit/>
          </a:bodyPr>
          <a:lstStyle/>
          <a:p>
            <a:pPr>
              <a:spcBef>
                <a:spcPts val="0"/>
              </a:spcBef>
              <a:buNone/>
            </a:pPr>
            <a:r>
              <a:rPr lang="en-GB" sz="1400" dirty="0"/>
              <a:t>The Armed Forces Compensation Scheme (AFCS) provides compensation for any injury,</a:t>
            </a:r>
          </a:p>
          <a:p>
            <a:pPr>
              <a:spcBef>
                <a:spcPts val="0"/>
              </a:spcBef>
              <a:buNone/>
            </a:pPr>
            <a:r>
              <a:rPr lang="en-GB" sz="1400" dirty="0"/>
              <a:t>illness or death which is caused by service on or after 6 April 2005. The AFCS is a no-</a:t>
            </a:r>
          </a:p>
          <a:p>
            <a:pPr>
              <a:spcBef>
                <a:spcPts val="0"/>
              </a:spcBef>
              <a:buNone/>
            </a:pPr>
            <a:r>
              <a:rPr lang="en-GB" sz="1400" dirty="0"/>
              <a:t>fault scheme which means payment is made without </a:t>
            </a:r>
            <a:r>
              <a:rPr lang="en-GB" sz="1200" dirty="0"/>
              <a:t>admitting</a:t>
            </a:r>
            <a:r>
              <a:rPr lang="en-GB" sz="1400" dirty="0"/>
              <a:t> fault. It is entirely separate</a:t>
            </a:r>
          </a:p>
          <a:p>
            <a:pPr>
              <a:spcBef>
                <a:spcPts val="0"/>
              </a:spcBef>
              <a:buNone/>
            </a:pPr>
            <a:r>
              <a:rPr lang="en-GB" sz="1400" dirty="0"/>
              <a:t>from any other personal accident cover which is not taken into  account when </a:t>
            </a:r>
          </a:p>
          <a:p>
            <a:pPr>
              <a:spcBef>
                <a:spcPts val="0"/>
              </a:spcBef>
              <a:buNone/>
            </a:pPr>
            <a:r>
              <a:rPr lang="en-GB" sz="1400" dirty="0"/>
              <a:t>determining an AFCS award</a:t>
            </a:r>
          </a:p>
          <a:p>
            <a:pPr>
              <a:spcBef>
                <a:spcPts val="0"/>
              </a:spcBef>
              <a:buNone/>
            </a:pPr>
            <a:endParaRPr lang="en-GB" sz="1400" dirty="0"/>
          </a:p>
          <a:p>
            <a:pPr>
              <a:spcBef>
                <a:spcPts val="0"/>
              </a:spcBef>
              <a:buNone/>
            </a:pPr>
            <a:r>
              <a:rPr lang="en-GB" sz="1400" dirty="0"/>
              <a:t>There are two main types of AFCS benefits:</a:t>
            </a:r>
          </a:p>
          <a:p>
            <a:pPr>
              <a:spcBef>
                <a:spcPts val="0"/>
              </a:spcBef>
              <a:buNone/>
            </a:pPr>
            <a:endParaRPr lang="en-GB" sz="1400" dirty="0"/>
          </a:p>
          <a:p>
            <a:pPr>
              <a:spcBef>
                <a:spcPts val="0"/>
              </a:spcBef>
              <a:buNone/>
            </a:pPr>
            <a:r>
              <a:rPr lang="en-GB" sz="1400" b="1" dirty="0"/>
              <a:t>Lump sum payments</a:t>
            </a:r>
          </a:p>
          <a:p>
            <a:pPr>
              <a:spcBef>
                <a:spcPts val="0"/>
              </a:spcBef>
              <a:buNone/>
            </a:pPr>
            <a:r>
              <a:rPr lang="en-GB" sz="1400" dirty="0"/>
              <a:t>Range from £1,200 up to £570,000 (tax free)  reflecting the severity of the injury/illness </a:t>
            </a:r>
          </a:p>
          <a:p>
            <a:pPr>
              <a:spcBef>
                <a:spcPts val="0"/>
              </a:spcBef>
              <a:buNone/>
            </a:pPr>
            <a:r>
              <a:rPr lang="en-GB" sz="1400" dirty="0"/>
              <a:t>(multiple injuries from the same incident receive compensation for each injury up to a </a:t>
            </a:r>
          </a:p>
          <a:p>
            <a:pPr>
              <a:spcBef>
                <a:spcPts val="0"/>
              </a:spcBef>
              <a:buNone/>
            </a:pPr>
            <a:r>
              <a:rPr lang="en-GB" sz="1400" dirty="0"/>
              <a:t>maximum of  £570,000)</a:t>
            </a:r>
          </a:p>
          <a:p>
            <a:pPr>
              <a:spcBef>
                <a:spcPts val="0"/>
              </a:spcBef>
              <a:buNone/>
            </a:pPr>
            <a:endParaRPr lang="en-GB" sz="1400" dirty="0"/>
          </a:p>
          <a:p>
            <a:pPr>
              <a:spcBef>
                <a:spcPts val="0"/>
              </a:spcBef>
              <a:buNone/>
            </a:pPr>
            <a:r>
              <a:rPr lang="en-GB" sz="1400" b="1" dirty="0"/>
              <a:t>Guaranteed Income Payments (GIP)</a:t>
            </a:r>
          </a:p>
          <a:p>
            <a:pPr>
              <a:spcBef>
                <a:spcPts val="0"/>
              </a:spcBef>
              <a:buNone/>
            </a:pPr>
            <a:r>
              <a:rPr lang="en-GB" sz="1400" dirty="0"/>
              <a:t>For those with more serious injuries and illnesses, AFCS also provides an income </a:t>
            </a:r>
          </a:p>
          <a:p>
            <a:pPr>
              <a:spcBef>
                <a:spcPts val="0"/>
              </a:spcBef>
              <a:buNone/>
            </a:pPr>
            <a:r>
              <a:rPr lang="en-GB" sz="1400" dirty="0"/>
              <a:t>stream known as GIP. This is a tax free, index linked monthly payment.</a:t>
            </a:r>
          </a:p>
        </p:txBody>
      </p:sp>
      <p:sp>
        <p:nvSpPr>
          <p:cNvPr id="3" name="Title 2"/>
          <p:cNvSpPr>
            <a:spLocks noGrp="1"/>
          </p:cNvSpPr>
          <p:nvPr>
            <p:ph type="title"/>
          </p:nvPr>
        </p:nvSpPr>
        <p:spPr>
          <a:xfrm>
            <a:off x="232474" y="274638"/>
            <a:ext cx="8454325" cy="1143000"/>
          </a:xfrm>
        </p:spPr>
        <p:txBody>
          <a:bodyPr>
            <a:noAutofit/>
          </a:bodyPr>
          <a:lstStyle/>
          <a:p>
            <a:br>
              <a:rPr lang="en-GB" sz="2800" dirty="0"/>
            </a:br>
            <a:r>
              <a:rPr lang="en-GB" sz="2800" dirty="0"/>
              <a:t>The Armed Forces Compensation </a:t>
            </a:r>
            <a:br>
              <a:rPr lang="en-GB" sz="2800" dirty="0"/>
            </a:br>
            <a:r>
              <a:rPr lang="en-GB" sz="2800" dirty="0"/>
              <a:t>Scheme (1)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664526"/>
            <a:ext cx="8229600" cy="4626701"/>
          </a:xfrm>
        </p:spPr>
        <p:txBody>
          <a:bodyPr>
            <a:normAutofit/>
          </a:bodyPr>
          <a:lstStyle/>
          <a:p>
            <a:pPr>
              <a:buNone/>
            </a:pPr>
            <a:r>
              <a:rPr lang="en-GB" sz="1400" dirty="0"/>
              <a:t>Further information can be sourced  via the following link:</a:t>
            </a:r>
          </a:p>
          <a:p>
            <a:pPr>
              <a:buNone/>
            </a:pPr>
            <a:r>
              <a:rPr lang="en-GB" sz="1400" dirty="0">
                <a:hlinkClick r:id="rId3"/>
              </a:rPr>
              <a:t>www.gov.uk/government/publications/armed-forces-compensation/armed-forces-</a:t>
            </a:r>
          </a:p>
          <a:p>
            <a:pPr>
              <a:buNone/>
            </a:pPr>
            <a:r>
              <a:rPr lang="en-GB" sz="1400" dirty="0">
                <a:hlinkClick r:id="rId3"/>
              </a:rPr>
              <a:t>compensation-what-you-need-to-know</a:t>
            </a:r>
            <a:endParaRPr lang="en-GB" sz="1400" dirty="0"/>
          </a:p>
          <a:p>
            <a:pPr>
              <a:buNone/>
            </a:pPr>
            <a:endParaRPr lang="en-GB" sz="1400" dirty="0"/>
          </a:p>
          <a:p>
            <a:pPr>
              <a:buNone/>
            </a:pPr>
            <a:r>
              <a:rPr lang="en-GB" sz="1400" dirty="0"/>
              <a:t>Including:</a:t>
            </a:r>
          </a:p>
          <a:p>
            <a:pPr>
              <a:spcBef>
                <a:spcPts val="0"/>
              </a:spcBef>
            </a:pPr>
            <a:r>
              <a:rPr lang="en-GB" sz="1400" dirty="0"/>
              <a:t>Who is eligible?</a:t>
            </a:r>
          </a:p>
          <a:p>
            <a:pPr>
              <a:spcBef>
                <a:spcPts val="0"/>
              </a:spcBef>
            </a:pPr>
            <a:r>
              <a:rPr lang="en-GB" sz="1400" dirty="0"/>
              <a:t>Time restrictions for claims</a:t>
            </a:r>
          </a:p>
          <a:p>
            <a:pPr>
              <a:spcBef>
                <a:spcPts val="0"/>
              </a:spcBef>
            </a:pPr>
            <a:r>
              <a:rPr lang="en-GB" sz="1400" dirty="0"/>
              <a:t>What can be claimed for?</a:t>
            </a:r>
          </a:p>
          <a:p>
            <a:pPr>
              <a:spcBef>
                <a:spcPts val="0"/>
              </a:spcBef>
            </a:pPr>
            <a:r>
              <a:rPr lang="en-GB" sz="1400" dirty="0"/>
              <a:t>Types of awards</a:t>
            </a:r>
          </a:p>
          <a:p>
            <a:pPr>
              <a:spcBef>
                <a:spcPts val="0"/>
              </a:spcBef>
            </a:pPr>
            <a:r>
              <a:rPr lang="en-GB" sz="1400" dirty="0"/>
              <a:t>How to submit a claim</a:t>
            </a:r>
          </a:p>
          <a:p>
            <a:pPr>
              <a:spcBef>
                <a:spcPts val="0"/>
              </a:spcBef>
            </a:pPr>
            <a:r>
              <a:rPr lang="en-GB" sz="1400" dirty="0"/>
              <a:t>Information needed to support your claim</a:t>
            </a:r>
          </a:p>
          <a:p>
            <a:pPr>
              <a:spcBef>
                <a:spcPts val="0"/>
              </a:spcBef>
            </a:pPr>
            <a:r>
              <a:rPr lang="en-GB" sz="1400" dirty="0"/>
              <a:t>How your claim will be processed</a:t>
            </a:r>
          </a:p>
          <a:p>
            <a:pPr>
              <a:spcBef>
                <a:spcPts val="0"/>
              </a:spcBef>
            </a:pPr>
            <a:r>
              <a:rPr lang="en-GB" sz="1400" dirty="0"/>
              <a:t>Legislation</a:t>
            </a:r>
          </a:p>
          <a:p>
            <a:pPr>
              <a:spcBef>
                <a:spcPts val="0"/>
              </a:spcBef>
            </a:pPr>
            <a:r>
              <a:rPr lang="en-GB" sz="1400" dirty="0"/>
              <a:t>How awards are calculated</a:t>
            </a:r>
          </a:p>
          <a:p>
            <a:pPr>
              <a:buNone/>
            </a:pPr>
            <a:endParaRPr lang="en-GB" sz="1400" dirty="0"/>
          </a:p>
          <a:p>
            <a:pPr>
              <a:buNone/>
            </a:pPr>
            <a:endParaRPr lang="en-GB" sz="1400" dirty="0"/>
          </a:p>
          <a:p>
            <a:pPr>
              <a:buNone/>
            </a:pPr>
            <a:endParaRPr lang="en-GB" sz="1400" dirty="0"/>
          </a:p>
          <a:p>
            <a:pPr>
              <a:buNone/>
            </a:pPr>
            <a:endParaRPr lang="en-GB" sz="1400" dirty="0"/>
          </a:p>
          <a:p>
            <a:pPr>
              <a:buNone/>
            </a:pPr>
            <a:endParaRPr lang="en-GB" sz="1400" dirty="0"/>
          </a:p>
        </p:txBody>
      </p:sp>
      <p:sp>
        <p:nvSpPr>
          <p:cNvPr id="3" name="Title 2"/>
          <p:cNvSpPr>
            <a:spLocks noGrp="1"/>
          </p:cNvSpPr>
          <p:nvPr>
            <p:ph type="title"/>
          </p:nvPr>
        </p:nvSpPr>
        <p:spPr>
          <a:xfrm>
            <a:off x="457199" y="274638"/>
            <a:ext cx="8454325" cy="1143000"/>
          </a:xfrm>
        </p:spPr>
        <p:txBody>
          <a:bodyPr>
            <a:normAutofit fontScale="90000"/>
          </a:bodyPr>
          <a:lstStyle/>
          <a:p>
            <a:br>
              <a:rPr lang="en-GB" dirty="0"/>
            </a:br>
            <a:r>
              <a:rPr lang="en-GB" dirty="0"/>
              <a:t>The Armed Forces Compensation</a:t>
            </a:r>
            <a:br>
              <a:rPr lang="en-GB" dirty="0"/>
            </a:br>
            <a:r>
              <a:rPr lang="en-GB" dirty="0"/>
              <a:t>Scheme (2)</a:t>
            </a:r>
            <a:br>
              <a:rPr lang="en-GB" dirty="0"/>
            </a:b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83624"/>
          </a:xfrm>
        </p:spPr>
        <p:txBody>
          <a:bodyPr>
            <a:normAutofit/>
          </a:bodyPr>
          <a:lstStyle/>
          <a:p>
            <a:pPr>
              <a:buNone/>
            </a:pPr>
            <a:r>
              <a:rPr lang="en-GB" sz="1400" dirty="0"/>
              <a:t>AFPC awards are one element in a co-ordinated range of services, benefits and </a:t>
            </a:r>
          </a:p>
          <a:p>
            <a:pPr>
              <a:buNone/>
            </a:pPr>
            <a:r>
              <a:rPr lang="en-GB" sz="1400" dirty="0"/>
              <a:t>programmes provided by government and delivery agencies.</a:t>
            </a:r>
          </a:p>
          <a:p>
            <a:pPr>
              <a:buNone/>
            </a:pPr>
            <a:r>
              <a:rPr lang="en-GB" sz="1400" b="1" dirty="0"/>
              <a:t>Personal Insurance</a:t>
            </a:r>
          </a:p>
          <a:p>
            <a:pPr>
              <a:buNone/>
            </a:pPr>
            <a:r>
              <a:rPr lang="en-GB" sz="1400" dirty="0"/>
              <a:t>Any payments paid from personal accident of life insurance cover is paid in addition to </a:t>
            </a:r>
          </a:p>
          <a:p>
            <a:pPr>
              <a:buNone/>
            </a:pPr>
            <a:r>
              <a:rPr lang="en-GB" sz="1400" dirty="0"/>
              <a:t>any AFCS award</a:t>
            </a:r>
          </a:p>
          <a:p>
            <a:pPr>
              <a:buNone/>
            </a:pPr>
            <a:r>
              <a:rPr lang="en-GB" sz="1400" b="1" dirty="0"/>
              <a:t>NHS prescriptions</a:t>
            </a:r>
          </a:p>
          <a:p>
            <a:pPr>
              <a:buNone/>
            </a:pPr>
            <a:r>
              <a:rPr lang="en-GB" sz="1400" dirty="0"/>
              <a:t>Individuals may receive free NHS prescriptions which relate to the injury or illness for </a:t>
            </a:r>
          </a:p>
          <a:p>
            <a:pPr>
              <a:buNone/>
            </a:pPr>
            <a:r>
              <a:rPr lang="en-GB" sz="1400" dirty="0"/>
              <a:t>which they have received an AFCS award</a:t>
            </a:r>
          </a:p>
          <a:p>
            <a:pPr>
              <a:buNone/>
            </a:pPr>
            <a:r>
              <a:rPr lang="en-GB" sz="1400" b="1" dirty="0"/>
              <a:t>Universal Credit</a:t>
            </a:r>
          </a:p>
          <a:p>
            <a:pPr>
              <a:buNone/>
            </a:pPr>
            <a:r>
              <a:rPr lang="en-GB" sz="1400" dirty="0"/>
              <a:t>All AFCS awards are exempt from the financial assessment for Universal Credit</a:t>
            </a:r>
          </a:p>
          <a:p>
            <a:pPr>
              <a:buNone/>
            </a:pPr>
            <a:r>
              <a:rPr lang="en-GB" sz="1400" b="1" dirty="0"/>
              <a:t>Social Care</a:t>
            </a:r>
          </a:p>
          <a:p>
            <a:pPr>
              <a:buNone/>
            </a:pPr>
            <a:r>
              <a:rPr lang="en-GB" sz="1400" dirty="0"/>
              <a:t>AFCS lump sums are exempt from the Local Authority social care financial assessment </a:t>
            </a:r>
          </a:p>
          <a:p>
            <a:pPr>
              <a:buNone/>
            </a:pPr>
            <a:r>
              <a:rPr lang="en-GB" sz="1400" dirty="0"/>
              <a:t>when put into a personal injury trust.</a:t>
            </a:r>
          </a:p>
          <a:p>
            <a:pPr>
              <a:buNone/>
            </a:pPr>
            <a:endParaRPr lang="en-GB" sz="1400" dirty="0"/>
          </a:p>
        </p:txBody>
      </p:sp>
      <p:sp>
        <p:nvSpPr>
          <p:cNvPr id="3" name="Title 2"/>
          <p:cNvSpPr>
            <a:spLocks noGrp="1"/>
          </p:cNvSpPr>
          <p:nvPr>
            <p:ph type="title"/>
          </p:nvPr>
        </p:nvSpPr>
        <p:spPr/>
        <p:txBody>
          <a:bodyPr>
            <a:normAutofit fontScale="90000"/>
          </a:bodyPr>
          <a:lstStyle/>
          <a:p>
            <a:br>
              <a:rPr lang="en-GB" dirty="0"/>
            </a:br>
            <a:r>
              <a:rPr lang="en-GB" dirty="0"/>
              <a:t>The Armed Forces Compensation Scheme (3)</a:t>
            </a:r>
            <a:br>
              <a:rPr lang="en-GB" dirty="0"/>
            </a:b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Learning Objectives</a:t>
            </a:r>
          </a:p>
        </p:txBody>
      </p:sp>
      <p:sp>
        <p:nvSpPr>
          <p:cNvPr id="3" name="Content Placeholder 2"/>
          <p:cNvSpPr>
            <a:spLocks noGrp="1"/>
          </p:cNvSpPr>
          <p:nvPr>
            <p:ph idx="1"/>
          </p:nvPr>
        </p:nvSpPr>
        <p:spPr>
          <a:xfrm>
            <a:off x="457200" y="1697370"/>
            <a:ext cx="8229600" cy="4123267"/>
          </a:xfrm>
        </p:spPr>
        <p:txBody>
          <a:bodyPr/>
          <a:lstStyle/>
          <a:p>
            <a:pPr marL="514350" indent="-514350">
              <a:lnSpc>
                <a:spcPct val="150000"/>
              </a:lnSpc>
              <a:spcBef>
                <a:spcPts val="0"/>
              </a:spcBef>
              <a:spcAft>
                <a:spcPts val="600"/>
              </a:spcAft>
              <a:buFont typeface="+mj-lt"/>
              <a:buAutoNum type="arabicPeriod"/>
            </a:pPr>
            <a:r>
              <a:rPr lang="en-GB" sz="1600" dirty="0"/>
              <a:t>Understand key aspects of the Personal Finance Society pro bono initiative entitled Forces </a:t>
            </a:r>
            <a:r>
              <a:rPr lang="en-GB" sz="1600" dirty="0" err="1"/>
              <a:t>MoneyPlan</a:t>
            </a:r>
            <a:r>
              <a:rPr lang="en-GB" sz="1600" dirty="0"/>
              <a:t> and your role within it</a:t>
            </a:r>
          </a:p>
          <a:p>
            <a:pPr marL="514350" indent="-514350">
              <a:lnSpc>
                <a:spcPct val="150000"/>
              </a:lnSpc>
              <a:buFont typeface="+mj-lt"/>
              <a:buAutoNum type="arabicPeriod"/>
            </a:pPr>
            <a:endParaRPr lang="en-GB" sz="1600" dirty="0"/>
          </a:p>
          <a:p>
            <a:pPr marL="514350" indent="-514350">
              <a:lnSpc>
                <a:spcPct val="150000"/>
              </a:lnSpc>
              <a:spcBef>
                <a:spcPts val="0"/>
              </a:spcBef>
              <a:spcAft>
                <a:spcPts val="600"/>
              </a:spcAft>
              <a:buFont typeface="+mj-lt"/>
              <a:buAutoNum type="arabicPeriod"/>
            </a:pPr>
            <a:r>
              <a:rPr lang="en-GB" sz="1600" dirty="0"/>
              <a:t>Appreciate the details and working of the Armed Forces Compensation Scheme and the role of personal injury and compensation trusts</a:t>
            </a:r>
          </a:p>
          <a:p>
            <a:pPr marL="514350" indent="-514350">
              <a:lnSpc>
                <a:spcPct val="150000"/>
              </a:lnSpc>
              <a:spcBef>
                <a:spcPts val="0"/>
              </a:spcBef>
              <a:spcAft>
                <a:spcPts val="600"/>
              </a:spcAft>
              <a:buFont typeface="+mj-lt"/>
              <a:buAutoNum type="arabicPeriod"/>
            </a:pPr>
            <a:endParaRPr lang="en-GB" sz="1600" dirty="0"/>
          </a:p>
          <a:p>
            <a:pPr marL="514350" indent="-514350">
              <a:lnSpc>
                <a:spcPct val="150000"/>
              </a:lnSpc>
              <a:spcBef>
                <a:spcPts val="0"/>
              </a:spcBef>
              <a:spcAft>
                <a:spcPts val="600"/>
              </a:spcAft>
              <a:buFont typeface="+mj-lt"/>
              <a:buAutoNum type="arabicPeriod"/>
            </a:pPr>
            <a:r>
              <a:rPr lang="en-GB" sz="1600" dirty="0"/>
              <a:t>Be able to access primary sources of further information and support relevant to both serving and injured forces personnel and veterans</a:t>
            </a:r>
          </a:p>
          <a:p>
            <a:pPr marL="514350" indent="-514350">
              <a:lnSpc>
                <a:spcPct val="90000"/>
              </a:lnSpc>
              <a:buFont typeface="+mj-lt"/>
              <a:buAutoNum type="arabicPeriod"/>
            </a:pPr>
            <a:endParaRPr lang="en-GB" dirty="0"/>
          </a:p>
          <a:p>
            <a:pPr>
              <a:lnSpc>
                <a:spcPct val="90000"/>
              </a:lnSpc>
            </a:pPr>
            <a:endParaRPr lang="en-GB" dirty="0"/>
          </a:p>
          <a:p>
            <a:pPr marL="514350" indent="-514350"/>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67366"/>
            <a:ext cx="8229600" cy="4123267"/>
          </a:xfrm>
        </p:spPr>
        <p:txBody>
          <a:bodyPr>
            <a:normAutofit/>
          </a:bodyPr>
          <a:lstStyle/>
          <a:p>
            <a:pPr>
              <a:lnSpc>
                <a:spcPct val="120000"/>
              </a:lnSpc>
              <a:spcBef>
                <a:spcPts val="0"/>
              </a:spcBef>
              <a:buNone/>
            </a:pPr>
            <a:r>
              <a:rPr lang="en-GB" sz="1400" dirty="0"/>
              <a:t>The WPS compensates for any injury, illness or death which occurs before 5 April 2005.</a:t>
            </a:r>
          </a:p>
          <a:p>
            <a:pPr>
              <a:lnSpc>
                <a:spcPct val="120000"/>
              </a:lnSpc>
              <a:spcBef>
                <a:spcPts val="0"/>
              </a:spcBef>
              <a:buNone/>
            </a:pPr>
            <a:endParaRPr lang="en-GB" sz="1400" dirty="0"/>
          </a:p>
          <a:p>
            <a:pPr>
              <a:lnSpc>
                <a:spcPct val="120000"/>
              </a:lnSpc>
              <a:spcBef>
                <a:spcPts val="0"/>
              </a:spcBef>
              <a:buNone/>
            </a:pPr>
            <a:r>
              <a:rPr lang="en-GB" sz="1400" dirty="0"/>
              <a:t>Further information can be sourced  via the following link:</a:t>
            </a:r>
          </a:p>
          <a:p>
            <a:pPr>
              <a:lnSpc>
                <a:spcPct val="120000"/>
              </a:lnSpc>
              <a:spcBef>
                <a:spcPts val="0"/>
              </a:spcBef>
              <a:buNone/>
            </a:pPr>
            <a:r>
              <a:rPr lang="en-GB" sz="1400" dirty="0">
                <a:hlinkClick r:id="rId3"/>
              </a:rPr>
              <a:t>www.gov.uk/government/publications/war-pension-scheme/war-pension-scheme-what-</a:t>
            </a:r>
          </a:p>
          <a:p>
            <a:pPr>
              <a:lnSpc>
                <a:spcPct val="120000"/>
              </a:lnSpc>
              <a:spcBef>
                <a:spcPts val="0"/>
              </a:spcBef>
              <a:buNone/>
            </a:pPr>
            <a:r>
              <a:rPr lang="en-GB" sz="1400" dirty="0">
                <a:hlinkClick r:id="rId3"/>
              </a:rPr>
              <a:t>you-need-to-know</a:t>
            </a:r>
            <a:endParaRPr lang="en-GB" sz="1400" dirty="0"/>
          </a:p>
          <a:p>
            <a:pPr>
              <a:lnSpc>
                <a:spcPct val="120000"/>
              </a:lnSpc>
              <a:spcBef>
                <a:spcPts val="0"/>
              </a:spcBef>
              <a:buNone/>
            </a:pPr>
            <a:endParaRPr lang="en-GB" sz="1400" dirty="0"/>
          </a:p>
          <a:p>
            <a:pPr>
              <a:lnSpc>
                <a:spcPct val="120000"/>
              </a:lnSpc>
              <a:spcBef>
                <a:spcPts val="0"/>
              </a:spcBef>
              <a:buNone/>
            </a:pPr>
            <a:r>
              <a:rPr lang="en-GB" sz="1400" dirty="0"/>
              <a:t>Including:</a:t>
            </a:r>
          </a:p>
          <a:p>
            <a:pPr>
              <a:lnSpc>
                <a:spcPct val="120000"/>
              </a:lnSpc>
              <a:spcBef>
                <a:spcPts val="0"/>
              </a:spcBef>
            </a:pPr>
            <a:r>
              <a:rPr lang="en-GB" sz="1400" dirty="0"/>
              <a:t>Who is eligible?</a:t>
            </a:r>
          </a:p>
          <a:p>
            <a:pPr>
              <a:lnSpc>
                <a:spcPct val="120000"/>
              </a:lnSpc>
              <a:spcBef>
                <a:spcPts val="0"/>
              </a:spcBef>
            </a:pPr>
            <a:r>
              <a:rPr lang="en-GB" sz="1400" dirty="0"/>
              <a:t>Time restrictions for claims</a:t>
            </a:r>
          </a:p>
          <a:p>
            <a:pPr>
              <a:lnSpc>
                <a:spcPct val="120000"/>
              </a:lnSpc>
              <a:spcBef>
                <a:spcPts val="0"/>
              </a:spcBef>
            </a:pPr>
            <a:r>
              <a:rPr lang="en-GB" sz="1400" dirty="0"/>
              <a:t>What can be claimed for</a:t>
            </a:r>
          </a:p>
          <a:p>
            <a:pPr>
              <a:lnSpc>
                <a:spcPct val="120000"/>
              </a:lnSpc>
              <a:spcBef>
                <a:spcPts val="0"/>
              </a:spcBef>
            </a:pPr>
            <a:r>
              <a:rPr lang="en-GB" sz="1400" dirty="0"/>
              <a:t>How to submit a claim</a:t>
            </a:r>
          </a:p>
          <a:p>
            <a:pPr>
              <a:lnSpc>
                <a:spcPct val="120000"/>
              </a:lnSpc>
              <a:spcBef>
                <a:spcPts val="0"/>
              </a:spcBef>
            </a:pPr>
            <a:r>
              <a:rPr lang="en-GB" sz="1400" dirty="0"/>
              <a:t>Information needed to support a claim</a:t>
            </a:r>
          </a:p>
          <a:p>
            <a:pPr>
              <a:lnSpc>
                <a:spcPct val="120000"/>
              </a:lnSpc>
              <a:spcBef>
                <a:spcPts val="0"/>
              </a:spcBef>
            </a:pPr>
            <a:r>
              <a:rPr lang="en-GB" sz="1400" dirty="0"/>
              <a:t>How a claim will be processed</a:t>
            </a:r>
          </a:p>
          <a:p>
            <a:pPr>
              <a:lnSpc>
                <a:spcPct val="120000"/>
              </a:lnSpc>
              <a:spcBef>
                <a:spcPts val="0"/>
              </a:spcBef>
            </a:pPr>
            <a:r>
              <a:rPr lang="en-GB" sz="1400" dirty="0"/>
              <a:t>Legislation</a:t>
            </a:r>
          </a:p>
          <a:p>
            <a:pPr>
              <a:lnSpc>
                <a:spcPct val="120000"/>
              </a:lnSpc>
              <a:spcBef>
                <a:spcPts val="0"/>
              </a:spcBef>
            </a:pPr>
            <a:r>
              <a:rPr lang="en-GB" sz="1400" dirty="0"/>
              <a:t>Types of awards and how they are calculated</a:t>
            </a:r>
          </a:p>
          <a:p>
            <a:pPr>
              <a:lnSpc>
                <a:spcPct val="120000"/>
              </a:lnSpc>
              <a:spcBef>
                <a:spcPts val="0"/>
              </a:spcBef>
            </a:pPr>
            <a:endParaRPr lang="en-GB" sz="1400" dirty="0"/>
          </a:p>
          <a:p>
            <a:pPr>
              <a:lnSpc>
                <a:spcPct val="120000"/>
              </a:lnSpc>
              <a:spcBef>
                <a:spcPts val="0"/>
              </a:spcBef>
              <a:buNone/>
            </a:pPr>
            <a:endParaRPr lang="en-GB" sz="1400" dirty="0"/>
          </a:p>
          <a:p>
            <a:pPr>
              <a:lnSpc>
                <a:spcPct val="120000"/>
              </a:lnSpc>
              <a:spcBef>
                <a:spcPts val="0"/>
              </a:spcBef>
              <a:buNone/>
            </a:pPr>
            <a:endParaRPr lang="en-GB" sz="1400" dirty="0"/>
          </a:p>
          <a:p>
            <a:pPr>
              <a:lnSpc>
                <a:spcPct val="120000"/>
              </a:lnSpc>
              <a:spcBef>
                <a:spcPts val="0"/>
              </a:spcBef>
              <a:buNone/>
            </a:pPr>
            <a:endParaRPr lang="en-GB" sz="1400" dirty="0"/>
          </a:p>
          <a:p>
            <a:pPr>
              <a:lnSpc>
                <a:spcPct val="120000"/>
              </a:lnSpc>
              <a:spcBef>
                <a:spcPts val="0"/>
              </a:spcBef>
              <a:buNone/>
            </a:pPr>
            <a:endParaRPr lang="en-GB" sz="1400" dirty="0"/>
          </a:p>
        </p:txBody>
      </p:sp>
      <p:sp>
        <p:nvSpPr>
          <p:cNvPr id="3" name="Title 2"/>
          <p:cNvSpPr>
            <a:spLocks noGrp="1"/>
          </p:cNvSpPr>
          <p:nvPr>
            <p:ph type="title"/>
          </p:nvPr>
        </p:nvSpPr>
        <p:spPr/>
        <p:txBody>
          <a:bodyPr>
            <a:normAutofit/>
          </a:bodyPr>
          <a:lstStyle/>
          <a:p>
            <a:r>
              <a:rPr lang="en-GB" sz="3200" dirty="0"/>
              <a:t>The War Pension Scheme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3563128" y="1594237"/>
            <a:ext cx="5731947" cy="4114801"/>
          </a:xfrm>
        </p:spPr>
        <p:txBody>
          <a:bodyPr>
            <a:normAutofit/>
          </a:bodyPr>
          <a:lstStyle/>
          <a:p>
            <a:pPr>
              <a:lnSpc>
                <a:spcPct val="110000"/>
              </a:lnSpc>
              <a:spcBef>
                <a:spcPts val="0"/>
              </a:spcBef>
              <a:buNone/>
            </a:pPr>
            <a:r>
              <a:rPr lang="en-GB" sz="1400" dirty="0"/>
              <a:t>Since 1979 the Ministry of Defence has operated a </a:t>
            </a:r>
          </a:p>
          <a:p>
            <a:pPr>
              <a:lnSpc>
                <a:spcPct val="110000"/>
              </a:lnSpc>
              <a:spcBef>
                <a:spcPts val="0"/>
              </a:spcBef>
              <a:buNone/>
            </a:pPr>
            <a:r>
              <a:rPr lang="en-GB" sz="1400" dirty="0"/>
              <a:t>compensation scheme for service personnel </a:t>
            </a:r>
          </a:p>
          <a:p>
            <a:pPr>
              <a:lnSpc>
                <a:spcPct val="110000"/>
              </a:lnSpc>
              <a:spcBef>
                <a:spcPts val="0"/>
              </a:spcBef>
              <a:buNone/>
            </a:pPr>
            <a:r>
              <a:rPr lang="en-GB" sz="1400" dirty="0"/>
              <a:t>and their accompanying dependants which makes </a:t>
            </a:r>
          </a:p>
          <a:p>
            <a:pPr>
              <a:lnSpc>
                <a:spcPct val="110000"/>
              </a:lnSpc>
              <a:spcBef>
                <a:spcPts val="0"/>
              </a:spcBef>
              <a:buNone/>
            </a:pPr>
            <a:r>
              <a:rPr lang="en-GB" sz="1400" dirty="0"/>
              <a:t>payments to innocent victims of crimes of violence. </a:t>
            </a:r>
          </a:p>
          <a:p>
            <a:pPr>
              <a:lnSpc>
                <a:spcPct val="110000"/>
              </a:lnSpc>
              <a:spcBef>
                <a:spcPts val="0"/>
              </a:spcBef>
              <a:buNone/>
            </a:pPr>
            <a:r>
              <a:rPr lang="en-GB" sz="1400" dirty="0"/>
              <a:t>The scheme covers those serving overseas and </a:t>
            </a:r>
          </a:p>
          <a:p>
            <a:pPr>
              <a:lnSpc>
                <a:spcPct val="110000"/>
              </a:lnSpc>
              <a:spcBef>
                <a:spcPts val="0"/>
              </a:spcBef>
              <a:buNone/>
            </a:pPr>
            <a:r>
              <a:rPr lang="en-GB" sz="1400" dirty="0"/>
              <a:t>deliberately mirrors the scheme operated by the </a:t>
            </a:r>
          </a:p>
          <a:p>
            <a:pPr>
              <a:lnSpc>
                <a:spcPct val="110000"/>
              </a:lnSpc>
              <a:spcBef>
                <a:spcPts val="0"/>
              </a:spcBef>
              <a:buNone/>
            </a:pPr>
            <a:r>
              <a:rPr lang="en-GB" sz="1400" dirty="0"/>
              <a:t>Ministry of Justice which compensates victims of </a:t>
            </a:r>
          </a:p>
          <a:p>
            <a:pPr>
              <a:lnSpc>
                <a:spcPct val="110000"/>
              </a:lnSpc>
              <a:spcBef>
                <a:spcPts val="0"/>
              </a:spcBef>
              <a:buNone/>
            </a:pPr>
            <a:r>
              <a:rPr lang="en-GB" sz="1400" dirty="0"/>
              <a:t>crime in the UK. This ensures they and their families</a:t>
            </a:r>
          </a:p>
          <a:p>
            <a:pPr>
              <a:lnSpc>
                <a:spcPct val="110000"/>
              </a:lnSpc>
              <a:spcBef>
                <a:spcPts val="0"/>
              </a:spcBef>
              <a:buNone/>
            </a:pPr>
            <a:r>
              <a:rPr lang="en-GB" sz="1400" dirty="0"/>
              <a:t>do not suffer a disadvantage as a result of service </a:t>
            </a:r>
          </a:p>
          <a:p>
            <a:pPr>
              <a:lnSpc>
                <a:spcPct val="110000"/>
              </a:lnSpc>
              <a:spcBef>
                <a:spcPts val="0"/>
              </a:spcBef>
              <a:buNone/>
            </a:pPr>
            <a:r>
              <a:rPr lang="en-GB" sz="1400" dirty="0"/>
              <a:t>Compared to civilian victims of crime</a:t>
            </a:r>
          </a:p>
          <a:p>
            <a:pPr>
              <a:lnSpc>
                <a:spcPct val="110000"/>
              </a:lnSpc>
              <a:spcBef>
                <a:spcPts val="0"/>
              </a:spcBef>
              <a:buNone/>
            </a:pPr>
            <a:endParaRPr lang="en-GB" sz="1400" dirty="0"/>
          </a:p>
          <a:p>
            <a:pPr>
              <a:lnSpc>
                <a:spcPct val="110000"/>
              </a:lnSpc>
              <a:spcBef>
                <a:spcPts val="0"/>
              </a:spcBef>
              <a:buNone/>
            </a:pPr>
            <a:r>
              <a:rPr lang="en-GB" sz="1400" dirty="0"/>
              <a:t>Further details can be sourced via:</a:t>
            </a:r>
          </a:p>
          <a:p>
            <a:pPr>
              <a:lnSpc>
                <a:spcPct val="110000"/>
              </a:lnSpc>
              <a:spcBef>
                <a:spcPts val="0"/>
              </a:spcBef>
              <a:buNone/>
            </a:pPr>
            <a:r>
              <a:rPr lang="en-GB" sz="1400" dirty="0">
                <a:hlinkClick r:id="rId3"/>
              </a:rPr>
              <a:t>www.gov.uk/government/uploads/system/uploads/at</a:t>
            </a:r>
          </a:p>
          <a:p>
            <a:pPr>
              <a:lnSpc>
                <a:spcPct val="110000"/>
              </a:lnSpc>
              <a:spcBef>
                <a:spcPts val="0"/>
              </a:spcBef>
              <a:buNone/>
            </a:pPr>
            <a:r>
              <a:rPr lang="en-GB" sz="1400" dirty="0" err="1">
                <a:hlinkClick r:id="rId3"/>
              </a:rPr>
              <a:t>tachment_data</a:t>
            </a:r>
            <a:r>
              <a:rPr lang="en-GB" sz="1400" dirty="0">
                <a:hlinkClick r:id="rId3"/>
              </a:rPr>
              <a:t>/file/507473/CICO_Leaflet.pdf</a:t>
            </a:r>
            <a:endParaRPr lang="en-GB" sz="1400" dirty="0"/>
          </a:p>
          <a:p>
            <a:pPr>
              <a:lnSpc>
                <a:spcPct val="110000"/>
              </a:lnSpc>
              <a:spcBef>
                <a:spcPts val="0"/>
              </a:spcBef>
              <a:buNone/>
            </a:pPr>
            <a:endParaRPr lang="en-GB" sz="1400" dirty="0"/>
          </a:p>
        </p:txBody>
      </p:sp>
      <p:sp>
        <p:nvSpPr>
          <p:cNvPr id="3" name="Title 2"/>
          <p:cNvSpPr>
            <a:spLocks noGrp="1"/>
          </p:cNvSpPr>
          <p:nvPr>
            <p:ph type="title"/>
          </p:nvPr>
        </p:nvSpPr>
        <p:spPr/>
        <p:txBody>
          <a:bodyPr>
            <a:noAutofit/>
          </a:bodyPr>
          <a:lstStyle/>
          <a:p>
            <a:br>
              <a:rPr lang="en-GB" sz="2800" dirty="0"/>
            </a:br>
            <a:br>
              <a:rPr lang="en-GB" sz="2800" dirty="0"/>
            </a:br>
            <a:r>
              <a:rPr lang="en-GB" sz="2800" dirty="0"/>
              <a:t>The Criminal Injuries </a:t>
            </a:r>
            <a:br>
              <a:rPr lang="en-GB" sz="2800" dirty="0"/>
            </a:br>
            <a:r>
              <a:rPr lang="en-GB" sz="2800" dirty="0"/>
              <a:t>Compensation (Overseas) Scheme</a:t>
            </a:r>
            <a:br>
              <a:rPr lang="en-GB" sz="2800" dirty="0"/>
            </a:br>
            <a:br>
              <a:rPr lang="en-GB" sz="2800" dirty="0"/>
            </a:br>
            <a:endParaRPr lang="en-GB" sz="2800" dirty="0"/>
          </a:p>
        </p:txBody>
      </p:sp>
      <p:pic>
        <p:nvPicPr>
          <p:cNvPr id="1026" name="Picture 2"/>
          <p:cNvPicPr>
            <a:picLocks noChangeAspect="1" noChangeArrowheads="1"/>
          </p:cNvPicPr>
          <p:nvPr/>
        </p:nvPicPr>
        <p:blipFill>
          <a:blip r:embed="rId4"/>
          <a:srcRect/>
          <a:stretch>
            <a:fillRect/>
          </a:stretch>
        </p:blipFill>
        <p:spPr bwMode="auto">
          <a:xfrm>
            <a:off x="457200" y="1594237"/>
            <a:ext cx="2537781" cy="3667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Bef>
                <a:spcPts val="0"/>
              </a:spcBef>
              <a:buNone/>
            </a:pPr>
            <a:r>
              <a:rPr lang="en-GB" sz="1600" dirty="0"/>
              <a:t>This is a new benefit (effective 8 April 2013)  introduced by the Ministry of Defence in </a:t>
            </a:r>
          </a:p>
          <a:p>
            <a:pPr marL="0" indent="0">
              <a:spcBef>
                <a:spcPts val="0"/>
              </a:spcBef>
              <a:buNone/>
            </a:pPr>
            <a:r>
              <a:rPr lang="en-GB" sz="1600" dirty="0"/>
              <a:t>conjunction with the Department for Work and Pensions and designed to provide financial</a:t>
            </a:r>
          </a:p>
          <a:p>
            <a:pPr marL="0" indent="0">
              <a:spcBef>
                <a:spcPts val="0"/>
              </a:spcBef>
              <a:buNone/>
            </a:pPr>
            <a:r>
              <a:rPr lang="en-GB" sz="1600" dirty="0"/>
              <a:t> support to service personnel and veterans seriously injured as a result of service to </a:t>
            </a:r>
          </a:p>
          <a:p>
            <a:pPr marL="0" indent="0">
              <a:spcBef>
                <a:spcPts val="0"/>
              </a:spcBef>
              <a:buNone/>
            </a:pPr>
            <a:r>
              <a:rPr lang="en-GB" sz="1600" dirty="0"/>
              <a:t>cover extra costs they may have as a result of their injury. </a:t>
            </a:r>
          </a:p>
          <a:p>
            <a:pPr marL="0" indent="0">
              <a:spcBef>
                <a:spcPts val="0"/>
              </a:spcBef>
              <a:buNone/>
            </a:pPr>
            <a:endParaRPr lang="en-GB" sz="1600" dirty="0"/>
          </a:p>
          <a:p>
            <a:pPr marL="0" indent="0">
              <a:spcBef>
                <a:spcPts val="0"/>
              </a:spcBef>
              <a:buNone/>
            </a:pPr>
            <a:r>
              <a:rPr lang="en-GB" sz="1600" dirty="0"/>
              <a:t>It is designed to ensure that individuals receive a holistic package of support rather than being assessed separately for different benefits (</a:t>
            </a:r>
            <a:r>
              <a:rPr lang="en-GB" sz="1600" dirty="0" err="1"/>
              <a:t>eg</a:t>
            </a:r>
            <a:r>
              <a:rPr lang="en-GB" sz="1600" dirty="0"/>
              <a:t> Personal Independence Payment, Disability Living Allowance and/or Attendance Allowance)</a:t>
            </a:r>
          </a:p>
          <a:p>
            <a:pPr marL="0" indent="0">
              <a:spcBef>
                <a:spcPts val="0"/>
              </a:spcBef>
              <a:buNone/>
            </a:pPr>
            <a:endParaRPr lang="en-GB" sz="1600" dirty="0"/>
          </a:p>
          <a:p>
            <a:pPr marL="0" indent="0">
              <a:spcBef>
                <a:spcPts val="0"/>
              </a:spcBef>
              <a:buNone/>
            </a:pPr>
            <a:r>
              <a:rPr lang="en-GB" sz="1600" dirty="0"/>
              <a:t>Further details can be sourced via:</a:t>
            </a:r>
          </a:p>
          <a:p>
            <a:pPr marL="0" indent="0">
              <a:spcBef>
                <a:spcPts val="0"/>
              </a:spcBef>
              <a:buNone/>
            </a:pPr>
            <a:endParaRPr lang="en-GB" sz="1600" dirty="0"/>
          </a:p>
          <a:p>
            <a:pPr marL="0" indent="0">
              <a:spcBef>
                <a:spcPts val="0"/>
              </a:spcBef>
              <a:buNone/>
            </a:pPr>
            <a:r>
              <a:rPr lang="en-GB" sz="1600" dirty="0">
                <a:hlinkClick r:id="rId3"/>
              </a:rPr>
              <a:t>www.gov.uk/government/publications/faq-on-the-armed-forces-independent-payment</a:t>
            </a:r>
            <a:endParaRPr lang="en-GB" sz="1600" dirty="0"/>
          </a:p>
          <a:p>
            <a:pPr>
              <a:spcBef>
                <a:spcPts val="0"/>
              </a:spcBef>
              <a:buNone/>
            </a:pPr>
            <a:endParaRPr lang="en-GB" sz="1600" dirty="0"/>
          </a:p>
          <a:p>
            <a:pPr>
              <a:spcBef>
                <a:spcPts val="0"/>
              </a:spcBef>
              <a:buNone/>
            </a:pPr>
            <a:endParaRPr lang="en-GB" sz="1600" dirty="0"/>
          </a:p>
        </p:txBody>
      </p:sp>
      <p:sp>
        <p:nvSpPr>
          <p:cNvPr id="3" name="Title 2"/>
          <p:cNvSpPr>
            <a:spLocks noGrp="1"/>
          </p:cNvSpPr>
          <p:nvPr>
            <p:ph type="title"/>
          </p:nvPr>
        </p:nvSpPr>
        <p:spPr/>
        <p:txBody>
          <a:bodyPr>
            <a:normAutofit/>
          </a:bodyPr>
          <a:lstStyle/>
          <a:p>
            <a:r>
              <a:rPr lang="en-GB" sz="2800" dirty="0"/>
              <a:t>What is The Armed Forces </a:t>
            </a:r>
            <a:br>
              <a:rPr lang="en-GB" sz="2800" dirty="0"/>
            </a:br>
            <a:r>
              <a:rPr lang="en-GB" sz="2800" dirty="0"/>
              <a:t>Independent Payment (AFIP)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382146"/>
          </a:xfrm>
        </p:spPr>
        <p:txBody>
          <a:bodyPr>
            <a:normAutofit/>
          </a:bodyPr>
          <a:lstStyle/>
          <a:p>
            <a:pPr>
              <a:lnSpc>
                <a:spcPct val="110000"/>
              </a:lnSpc>
              <a:spcBef>
                <a:spcPts val="0"/>
              </a:spcBef>
              <a:buNone/>
            </a:pPr>
            <a:r>
              <a:rPr lang="en-GB" sz="1600" dirty="0"/>
              <a:t>The following private insurance schemes have been created especially for British Armed </a:t>
            </a:r>
          </a:p>
          <a:p>
            <a:pPr>
              <a:lnSpc>
                <a:spcPct val="110000"/>
              </a:lnSpc>
              <a:spcBef>
                <a:spcPts val="0"/>
              </a:spcBef>
              <a:buNone/>
            </a:pPr>
            <a:r>
              <a:rPr lang="en-GB" sz="1600" dirty="0"/>
              <a:t>Forces and as such  you may come across individuals who still have such a product or </a:t>
            </a:r>
          </a:p>
          <a:p>
            <a:pPr>
              <a:lnSpc>
                <a:spcPct val="110000"/>
              </a:lnSpc>
              <a:spcBef>
                <a:spcPts val="0"/>
              </a:spcBef>
              <a:buNone/>
            </a:pPr>
            <a:r>
              <a:rPr lang="en-GB" sz="1600" dirty="0"/>
              <a:t>(in respect of some of the products) have received a payout. Such schemes are optional</a:t>
            </a:r>
          </a:p>
          <a:p>
            <a:pPr>
              <a:lnSpc>
                <a:spcPct val="110000"/>
              </a:lnSpc>
              <a:spcBef>
                <a:spcPts val="0"/>
              </a:spcBef>
              <a:buNone/>
            </a:pPr>
            <a:r>
              <a:rPr lang="en-GB" sz="1600" dirty="0"/>
              <a:t> and do not affect entitlements under the Armed Forces Pensions or Compensation </a:t>
            </a:r>
          </a:p>
          <a:p>
            <a:pPr>
              <a:lnSpc>
                <a:spcPct val="110000"/>
              </a:lnSpc>
              <a:spcBef>
                <a:spcPts val="0"/>
              </a:spcBef>
              <a:buNone/>
            </a:pPr>
            <a:r>
              <a:rPr lang="en-GB" sz="1600" dirty="0"/>
              <a:t>Schemes</a:t>
            </a:r>
          </a:p>
          <a:p>
            <a:pPr>
              <a:lnSpc>
                <a:spcPct val="110000"/>
              </a:lnSpc>
              <a:spcBef>
                <a:spcPts val="0"/>
              </a:spcBef>
              <a:buNone/>
            </a:pPr>
            <a:endParaRPr lang="en-GB" sz="1600" dirty="0"/>
          </a:p>
          <a:p>
            <a:pPr>
              <a:lnSpc>
                <a:spcPct val="110000"/>
              </a:lnSpc>
              <a:spcBef>
                <a:spcPts val="0"/>
              </a:spcBef>
              <a:buNone/>
            </a:pPr>
            <a:r>
              <a:rPr lang="en-GB" sz="1600" b="1" dirty="0"/>
              <a:t>PAX Insurance</a:t>
            </a:r>
          </a:p>
          <a:p>
            <a:pPr>
              <a:lnSpc>
                <a:spcPct val="110000"/>
              </a:lnSpc>
              <a:spcBef>
                <a:spcPts val="0"/>
              </a:spcBef>
              <a:buNone/>
            </a:pPr>
            <a:r>
              <a:rPr lang="en-GB" sz="1600" dirty="0"/>
              <a:t>The PAX personal accident plan with optional life and critical illness is arranged under </a:t>
            </a:r>
          </a:p>
          <a:p>
            <a:pPr>
              <a:lnSpc>
                <a:spcPct val="110000"/>
              </a:lnSpc>
              <a:spcBef>
                <a:spcPts val="0"/>
              </a:spcBef>
              <a:buNone/>
            </a:pPr>
            <a:r>
              <a:rPr lang="en-GB" sz="1600" dirty="0"/>
              <a:t>contract with the MOD. </a:t>
            </a:r>
            <a:r>
              <a:rPr lang="en-GB" sz="1600" dirty="0" err="1"/>
              <a:t>Pax</a:t>
            </a:r>
            <a:r>
              <a:rPr lang="en-GB" sz="1600" dirty="0"/>
              <a:t> Insurance is a trading name of AON UK Ltd. Cover can be</a:t>
            </a:r>
          </a:p>
          <a:p>
            <a:pPr>
              <a:lnSpc>
                <a:spcPct val="110000"/>
              </a:lnSpc>
              <a:spcBef>
                <a:spcPts val="0"/>
              </a:spcBef>
              <a:buNone/>
            </a:pPr>
            <a:r>
              <a:rPr lang="en-GB" sz="1600" dirty="0"/>
              <a:t>extended/transferred to a new plan on leaving HM Forces</a:t>
            </a:r>
          </a:p>
          <a:p>
            <a:pPr>
              <a:lnSpc>
                <a:spcPct val="110000"/>
              </a:lnSpc>
              <a:spcBef>
                <a:spcPts val="0"/>
              </a:spcBef>
              <a:buNone/>
            </a:pPr>
            <a:endParaRPr lang="en-GB" sz="1600" dirty="0"/>
          </a:p>
          <a:p>
            <a:pPr>
              <a:lnSpc>
                <a:spcPct val="110000"/>
              </a:lnSpc>
              <a:spcBef>
                <a:spcPts val="0"/>
              </a:spcBef>
              <a:buNone/>
            </a:pPr>
            <a:r>
              <a:rPr lang="en-GB" sz="1600" b="1" dirty="0"/>
              <a:t>Service Life Insurance (SLI)</a:t>
            </a:r>
          </a:p>
          <a:p>
            <a:pPr>
              <a:lnSpc>
                <a:spcPct val="110000"/>
              </a:lnSpc>
              <a:spcBef>
                <a:spcPts val="0"/>
              </a:spcBef>
              <a:buNone/>
            </a:pPr>
            <a:r>
              <a:rPr lang="en-GB" sz="1600" dirty="0"/>
              <a:t>Specialist military life insurance arranged under contract with the MOD – cover </a:t>
            </a:r>
          </a:p>
          <a:p>
            <a:pPr>
              <a:lnSpc>
                <a:spcPct val="110000"/>
              </a:lnSpc>
              <a:spcBef>
                <a:spcPts val="0"/>
              </a:spcBef>
              <a:buNone/>
            </a:pPr>
            <a:r>
              <a:rPr lang="en-GB" sz="1600" dirty="0"/>
              <a:t>maintained for duration of policy and after leaving HM Forces,</a:t>
            </a:r>
          </a:p>
        </p:txBody>
      </p:sp>
      <p:sp>
        <p:nvSpPr>
          <p:cNvPr id="3" name="Title 2"/>
          <p:cNvSpPr>
            <a:spLocks noGrp="1"/>
          </p:cNvSpPr>
          <p:nvPr>
            <p:ph type="title"/>
          </p:nvPr>
        </p:nvSpPr>
        <p:spPr/>
        <p:txBody>
          <a:bodyPr>
            <a:normAutofit/>
          </a:bodyPr>
          <a:lstStyle/>
          <a:p>
            <a:r>
              <a:rPr lang="en-GB" sz="3200" dirty="0"/>
              <a:t>Private Insurance </a:t>
            </a:r>
            <a:r>
              <a:rPr lang="en-GB" sz="2800" dirty="0"/>
              <a:t>Payouts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257800"/>
          </a:xfrm>
        </p:spPr>
        <p:txBody>
          <a:bodyPr>
            <a:normAutofit fontScale="40000" lnSpcReduction="20000"/>
          </a:bodyPr>
          <a:lstStyle/>
          <a:p>
            <a:pPr>
              <a:lnSpc>
                <a:spcPct val="120000"/>
              </a:lnSpc>
              <a:spcBef>
                <a:spcPts val="0"/>
              </a:spcBef>
              <a:buNone/>
            </a:pPr>
            <a:r>
              <a:rPr lang="en-GB" sz="4000" b="1" dirty="0"/>
              <a:t>What is a personal injury trust?</a:t>
            </a:r>
          </a:p>
          <a:p>
            <a:pPr>
              <a:lnSpc>
                <a:spcPct val="120000"/>
              </a:lnSpc>
              <a:spcBef>
                <a:spcPts val="0"/>
              </a:spcBef>
              <a:buNone/>
            </a:pPr>
            <a:endParaRPr lang="en-GB" sz="4000" b="1" dirty="0"/>
          </a:p>
          <a:p>
            <a:pPr>
              <a:lnSpc>
                <a:spcPct val="120000"/>
              </a:lnSpc>
              <a:spcBef>
                <a:spcPts val="0"/>
              </a:spcBef>
              <a:buNone/>
            </a:pPr>
            <a:r>
              <a:rPr lang="en-GB" sz="4000" dirty="0"/>
              <a:t>Personal injury trusts go by many names, such as ‘special needs trusts’, ‘trusts for </a:t>
            </a:r>
          </a:p>
          <a:p>
            <a:pPr>
              <a:lnSpc>
                <a:spcPct val="120000"/>
              </a:lnSpc>
              <a:spcBef>
                <a:spcPts val="0"/>
              </a:spcBef>
              <a:buNone/>
            </a:pPr>
            <a:r>
              <a:rPr lang="en-GB" sz="4000" dirty="0"/>
              <a:t>disabled people’ and ‘compensation protection trusts’. They take different forms – bare </a:t>
            </a:r>
          </a:p>
          <a:p>
            <a:pPr>
              <a:lnSpc>
                <a:spcPct val="120000"/>
              </a:lnSpc>
              <a:spcBef>
                <a:spcPts val="0"/>
              </a:spcBef>
              <a:buNone/>
            </a:pPr>
            <a:r>
              <a:rPr lang="en-GB" sz="4000" dirty="0"/>
              <a:t>trusts, life interest trusts, discretionary trusts – but whatever the label and whatever form </a:t>
            </a:r>
          </a:p>
          <a:p>
            <a:pPr>
              <a:lnSpc>
                <a:spcPct val="120000"/>
              </a:lnSpc>
              <a:spcBef>
                <a:spcPts val="0"/>
              </a:spcBef>
              <a:buNone/>
            </a:pPr>
            <a:r>
              <a:rPr lang="en-GB" sz="4000" dirty="0"/>
              <a:t>it may take, any trust funded by compensation for personal injury is a personal injury </a:t>
            </a:r>
          </a:p>
          <a:p>
            <a:pPr>
              <a:lnSpc>
                <a:spcPct val="120000"/>
              </a:lnSpc>
              <a:spcBef>
                <a:spcPts val="0"/>
              </a:spcBef>
              <a:buNone/>
            </a:pPr>
            <a:r>
              <a:rPr lang="en-GB" sz="4000" dirty="0"/>
              <a:t>trust. </a:t>
            </a:r>
          </a:p>
          <a:p>
            <a:pPr>
              <a:lnSpc>
                <a:spcPct val="120000"/>
              </a:lnSpc>
              <a:spcBef>
                <a:spcPts val="0"/>
              </a:spcBef>
              <a:buNone/>
            </a:pPr>
            <a:r>
              <a:rPr lang="en-GB" sz="4000" dirty="0"/>
              <a:t> </a:t>
            </a:r>
          </a:p>
          <a:p>
            <a:pPr>
              <a:lnSpc>
                <a:spcPct val="120000"/>
              </a:lnSpc>
              <a:spcBef>
                <a:spcPts val="0"/>
              </a:spcBef>
              <a:buNone/>
            </a:pPr>
            <a:r>
              <a:rPr lang="en-GB" sz="4000" dirty="0"/>
              <a:t>Personal injury in this context is widely defined – as well as physical injuries, it can</a:t>
            </a:r>
          </a:p>
          <a:p>
            <a:pPr>
              <a:lnSpc>
                <a:spcPct val="120000"/>
              </a:lnSpc>
              <a:spcBef>
                <a:spcPts val="0"/>
              </a:spcBef>
              <a:buNone/>
            </a:pPr>
            <a:r>
              <a:rPr lang="en-GB" sz="4000" dirty="0"/>
              <a:t>include both physical and mental diseases. Compensation is similarly widely defined,</a:t>
            </a:r>
          </a:p>
          <a:p>
            <a:pPr>
              <a:lnSpc>
                <a:spcPct val="120000"/>
              </a:lnSpc>
              <a:spcBef>
                <a:spcPts val="0"/>
              </a:spcBef>
              <a:buNone/>
            </a:pPr>
            <a:r>
              <a:rPr lang="en-GB" sz="4000" dirty="0"/>
              <a:t>including lump sum gratuities under the War Pensions schemes and payments from the </a:t>
            </a:r>
          </a:p>
          <a:p>
            <a:pPr>
              <a:lnSpc>
                <a:spcPct val="120000"/>
              </a:lnSpc>
              <a:spcBef>
                <a:spcPts val="0"/>
              </a:spcBef>
              <a:buNone/>
            </a:pPr>
            <a:r>
              <a:rPr lang="en-GB" sz="4000" dirty="0"/>
              <a:t>Armed Forces Compensation Scheme.</a:t>
            </a:r>
          </a:p>
          <a:p>
            <a:pPr>
              <a:lnSpc>
                <a:spcPct val="120000"/>
              </a:lnSpc>
              <a:spcBef>
                <a:spcPts val="0"/>
              </a:spcBef>
              <a:buNone/>
            </a:pPr>
            <a:endParaRPr lang="en-GB" sz="4000" dirty="0"/>
          </a:p>
          <a:p>
            <a:pPr>
              <a:lnSpc>
                <a:spcPct val="120000"/>
              </a:lnSpc>
              <a:spcBef>
                <a:spcPts val="0"/>
              </a:spcBef>
              <a:buNone/>
            </a:pPr>
            <a:r>
              <a:rPr lang="en-GB" sz="4000" dirty="0"/>
              <a:t>There is no limit on the amount that can be placed into a personal injury trust.</a:t>
            </a:r>
          </a:p>
          <a:p>
            <a:pPr>
              <a:lnSpc>
                <a:spcPct val="120000"/>
              </a:lnSpc>
              <a:spcBef>
                <a:spcPts val="0"/>
              </a:spcBef>
              <a:buNone/>
            </a:pPr>
            <a:r>
              <a:rPr lang="en-GB" sz="2900" dirty="0"/>
              <a:t> </a:t>
            </a:r>
          </a:p>
        </p:txBody>
      </p:sp>
      <p:sp>
        <p:nvSpPr>
          <p:cNvPr id="3" name="Title 2"/>
          <p:cNvSpPr>
            <a:spLocks noGrp="1"/>
          </p:cNvSpPr>
          <p:nvPr>
            <p:ph type="title"/>
          </p:nvPr>
        </p:nvSpPr>
        <p:spPr/>
        <p:txBody>
          <a:bodyPr>
            <a:normAutofit/>
          </a:bodyPr>
          <a:lstStyle/>
          <a:p>
            <a:r>
              <a:rPr lang="en-GB" sz="2800" dirty="0"/>
              <a:t>Personal Injury Trusts (1)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77938"/>
            <a:ext cx="8229600" cy="5440362"/>
          </a:xfrm>
        </p:spPr>
        <p:txBody>
          <a:bodyPr>
            <a:normAutofit fontScale="92500" lnSpcReduction="10000"/>
          </a:bodyPr>
          <a:lstStyle/>
          <a:p>
            <a:pPr>
              <a:lnSpc>
                <a:spcPct val="120000"/>
              </a:lnSpc>
              <a:spcBef>
                <a:spcPts val="0"/>
              </a:spcBef>
              <a:buNone/>
            </a:pPr>
            <a:r>
              <a:rPr lang="en-GB" sz="1700" b="1" dirty="0"/>
              <a:t>Why a personal injury trust?</a:t>
            </a:r>
          </a:p>
          <a:p>
            <a:pPr>
              <a:lnSpc>
                <a:spcPct val="120000"/>
              </a:lnSpc>
              <a:spcBef>
                <a:spcPts val="0"/>
              </a:spcBef>
              <a:buNone/>
            </a:pPr>
            <a:r>
              <a:rPr lang="en-GB" sz="1700" dirty="0"/>
              <a:t>The main purpose of a personal injury trust is to preserve a claimant’s entitlement to </a:t>
            </a:r>
          </a:p>
          <a:p>
            <a:pPr>
              <a:lnSpc>
                <a:spcPct val="120000"/>
              </a:lnSpc>
              <a:spcBef>
                <a:spcPts val="0"/>
              </a:spcBef>
              <a:buNone/>
            </a:pPr>
            <a:r>
              <a:rPr lang="en-GB" sz="1700" dirty="0"/>
              <a:t>means-tested state benefits and other means-tested support and care. Sums held in </a:t>
            </a:r>
          </a:p>
          <a:p>
            <a:pPr>
              <a:lnSpc>
                <a:spcPct val="120000"/>
              </a:lnSpc>
              <a:spcBef>
                <a:spcPts val="0"/>
              </a:spcBef>
              <a:buNone/>
            </a:pPr>
            <a:r>
              <a:rPr lang="en-GB" sz="1700" dirty="0"/>
              <a:t>personal injury trusts are disregarded in the assessment of eligibility for means-tested </a:t>
            </a:r>
          </a:p>
          <a:p>
            <a:pPr>
              <a:lnSpc>
                <a:spcPct val="120000"/>
              </a:lnSpc>
              <a:spcBef>
                <a:spcPts val="0"/>
              </a:spcBef>
              <a:buNone/>
            </a:pPr>
            <a:r>
              <a:rPr lang="en-GB" sz="1700" dirty="0"/>
              <a:t>benefits.</a:t>
            </a:r>
          </a:p>
          <a:p>
            <a:pPr>
              <a:lnSpc>
                <a:spcPct val="120000"/>
              </a:lnSpc>
              <a:spcBef>
                <a:spcPts val="0"/>
              </a:spcBef>
              <a:buNone/>
            </a:pPr>
            <a:r>
              <a:rPr lang="en-GB" sz="1700" dirty="0"/>
              <a:t> </a:t>
            </a:r>
          </a:p>
          <a:p>
            <a:pPr>
              <a:lnSpc>
                <a:spcPct val="120000"/>
              </a:lnSpc>
              <a:spcBef>
                <a:spcPts val="0"/>
              </a:spcBef>
              <a:buNone/>
            </a:pPr>
            <a:r>
              <a:rPr lang="en-GB" sz="1700" dirty="0"/>
              <a:t>Since The Social Security (Miscellaneous Amendments (No.4)) Regulations 2006 came</a:t>
            </a:r>
          </a:p>
          <a:p>
            <a:pPr>
              <a:lnSpc>
                <a:spcPct val="120000"/>
              </a:lnSpc>
              <a:spcBef>
                <a:spcPts val="0"/>
              </a:spcBef>
              <a:buNone/>
            </a:pPr>
            <a:r>
              <a:rPr lang="en-GB" sz="1700" dirty="0"/>
              <a:t>into force on 2 October 2006, any personal injury compensation received by a claimant,</a:t>
            </a:r>
          </a:p>
          <a:p>
            <a:pPr>
              <a:lnSpc>
                <a:spcPct val="120000"/>
              </a:lnSpc>
              <a:spcBef>
                <a:spcPts val="0"/>
              </a:spcBef>
              <a:buNone/>
            </a:pPr>
            <a:r>
              <a:rPr lang="en-GB" sz="1700" dirty="0"/>
              <a:t>or his or her partner, will be disregarded for means-tested benefits purposes for a period </a:t>
            </a:r>
          </a:p>
          <a:p>
            <a:pPr>
              <a:lnSpc>
                <a:spcPct val="120000"/>
              </a:lnSpc>
              <a:spcBef>
                <a:spcPts val="0"/>
              </a:spcBef>
              <a:buNone/>
            </a:pPr>
            <a:r>
              <a:rPr lang="en-GB" sz="1700" dirty="0"/>
              <a:t>of 52 weeks, beginning on the day the claimant first received the personal injury </a:t>
            </a:r>
          </a:p>
          <a:p>
            <a:pPr>
              <a:lnSpc>
                <a:spcPct val="120000"/>
              </a:lnSpc>
              <a:spcBef>
                <a:spcPts val="0"/>
              </a:spcBef>
              <a:buNone/>
            </a:pPr>
            <a:r>
              <a:rPr lang="en-GB" sz="1700" dirty="0"/>
              <a:t>payment.</a:t>
            </a:r>
          </a:p>
          <a:p>
            <a:pPr>
              <a:lnSpc>
                <a:spcPct val="120000"/>
              </a:lnSpc>
              <a:spcBef>
                <a:spcPts val="0"/>
              </a:spcBef>
              <a:buNone/>
            </a:pPr>
            <a:r>
              <a:rPr lang="en-GB" sz="1700" dirty="0"/>
              <a:t> </a:t>
            </a:r>
          </a:p>
          <a:p>
            <a:pPr>
              <a:lnSpc>
                <a:spcPct val="120000"/>
              </a:lnSpc>
              <a:spcBef>
                <a:spcPts val="0"/>
              </a:spcBef>
              <a:buNone/>
            </a:pPr>
            <a:r>
              <a:rPr lang="en-GB" sz="1700" dirty="0"/>
              <a:t>Although the benefits agency will usually give up to 52 weeks from when the claimant first </a:t>
            </a:r>
          </a:p>
          <a:p>
            <a:pPr>
              <a:lnSpc>
                <a:spcPct val="120000"/>
              </a:lnSpc>
              <a:spcBef>
                <a:spcPts val="0"/>
              </a:spcBef>
              <a:buNone/>
            </a:pPr>
            <a:r>
              <a:rPr lang="en-GB" sz="1700" dirty="0"/>
              <a:t>receive either an interim or final settlement, it is often best practice to set up a Trust as </a:t>
            </a:r>
          </a:p>
          <a:p>
            <a:pPr>
              <a:lnSpc>
                <a:spcPct val="120000"/>
              </a:lnSpc>
              <a:spcBef>
                <a:spcPts val="0"/>
              </a:spcBef>
              <a:buNone/>
            </a:pPr>
            <a:r>
              <a:rPr lang="en-GB" sz="1700" dirty="0"/>
              <a:t>soon as they receive their compensation. </a:t>
            </a:r>
          </a:p>
          <a:p>
            <a:pPr>
              <a:lnSpc>
                <a:spcPct val="120000"/>
              </a:lnSpc>
              <a:spcBef>
                <a:spcPts val="0"/>
              </a:spcBef>
              <a:buNone/>
            </a:pPr>
            <a:endParaRPr lang="en-GB" sz="1600" dirty="0"/>
          </a:p>
          <a:p>
            <a:pPr>
              <a:lnSpc>
                <a:spcPct val="120000"/>
              </a:lnSpc>
              <a:spcBef>
                <a:spcPts val="0"/>
              </a:spcBef>
              <a:buNone/>
            </a:pPr>
            <a:endParaRPr lang="en-GB" sz="1600" dirty="0"/>
          </a:p>
          <a:p>
            <a:pPr>
              <a:lnSpc>
                <a:spcPct val="120000"/>
              </a:lnSpc>
              <a:spcBef>
                <a:spcPts val="0"/>
              </a:spcBef>
              <a:buNone/>
            </a:pPr>
            <a:r>
              <a:rPr lang="en-GB" sz="2900" dirty="0"/>
              <a:t> </a:t>
            </a:r>
          </a:p>
        </p:txBody>
      </p:sp>
      <p:sp>
        <p:nvSpPr>
          <p:cNvPr id="3" name="Title 2"/>
          <p:cNvSpPr>
            <a:spLocks noGrp="1"/>
          </p:cNvSpPr>
          <p:nvPr>
            <p:ph type="title"/>
          </p:nvPr>
        </p:nvSpPr>
        <p:spPr/>
        <p:txBody>
          <a:bodyPr>
            <a:normAutofit/>
          </a:bodyPr>
          <a:lstStyle/>
          <a:p>
            <a:r>
              <a:rPr lang="en-GB" sz="2800" dirty="0"/>
              <a:t>Personal Injury Trusts (2)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dirty="0">
                <a:latin typeface="+mn-lt"/>
              </a:rPr>
              <a:t>Capacity and Mental Health</a:t>
            </a:r>
            <a:br>
              <a:rPr lang="en-GB" sz="4400" dirty="0">
                <a:latin typeface="+mn-lt"/>
              </a:rPr>
            </a:br>
            <a:endParaRPr lang="en-GB" sz="4400" dirty="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Bef>
                <a:spcPts val="0"/>
              </a:spcBef>
              <a:buNone/>
            </a:pPr>
            <a:r>
              <a:rPr lang="en-GB" sz="1400" dirty="0"/>
              <a:t>When providing guidance, the Act and associated Code of Practice will </a:t>
            </a:r>
          </a:p>
          <a:p>
            <a:pPr>
              <a:buNone/>
            </a:pPr>
            <a:r>
              <a:rPr lang="en-GB" sz="1400" dirty="0"/>
              <a:t>provide some useful principles to consider:</a:t>
            </a:r>
          </a:p>
          <a:p>
            <a:pPr>
              <a:buNone/>
            </a:pPr>
            <a:endParaRPr lang="en-GB" sz="1400" dirty="0"/>
          </a:p>
          <a:p>
            <a:pPr>
              <a:buFont typeface="+mj-lt"/>
              <a:buAutoNum type="arabicPeriod"/>
            </a:pPr>
            <a:r>
              <a:rPr lang="en-GB" sz="1400" dirty="0"/>
              <a:t>A person must be assumed to have capacity unless it is established that they lack capacity.</a:t>
            </a:r>
          </a:p>
          <a:p>
            <a:pPr>
              <a:buFont typeface="+mj-lt"/>
              <a:buAutoNum type="arabicPeriod"/>
            </a:pPr>
            <a:r>
              <a:rPr lang="en-GB" sz="1400" dirty="0"/>
              <a:t>A person is not to be treated as unable to make a decision unless all practicable steps to help him to do so have been taken without success.</a:t>
            </a:r>
          </a:p>
          <a:p>
            <a:pPr>
              <a:buFont typeface="+mj-lt"/>
              <a:buAutoNum type="arabicPeriod"/>
            </a:pPr>
            <a:r>
              <a:rPr lang="en-GB" sz="1400" dirty="0"/>
              <a:t> A person is not to be treated as unable to make a decision merely because he makes an unwise decision.</a:t>
            </a:r>
          </a:p>
          <a:p>
            <a:pPr>
              <a:buFont typeface="+mj-lt"/>
              <a:buAutoNum type="arabicPeriod"/>
            </a:pPr>
            <a:r>
              <a:rPr lang="en-GB" sz="1400" dirty="0"/>
              <a:t>An act done or a decision made, under this Act for, or on behalf of, a person who lacks capacity must be done, or made, in their best interests.</a:t>
            </a:r>
          </a:p>
          <a:p>
            <a:pPr>
              <a:buFont typeface="+mj-lt"/>
              <a:buAutoNum type="arabicPeriod"/>
            </a:pPr>
            <a:r>
              <a:rPr lang="en-GB" sz="1400" dirty="0"/>
              <a:t>Before the act is done or the decision made, regard must be had as to whether the purpose for which it is needed can be as effectively achieved in a way that is less restrictive of a person’s rights and freedom of action.</a:t>
            </a:r>
          </a:p>
        </p:txBody>
      </p:sp>
      <p:sp>
        <p:nvSpPr>
          <p:cNvPr id="3" name="Title 2"/>
          <p:cNvSpPr>
            <a:spLocks noGrp="1"/>
          </p:cNvSpPr>
          <p:nvPr>
            <p:ph type="title"/>
          </p:nvPr>
        </p:nvSpPr>
        <p:spPr/>
        <p:txBody>
          <a:bodyPr>
            <a:normAutofit/>
          </a:bodyPr>
          <a:lstStyle/>
          <a:p>
            <a:r>
              <a:rPr lang="en-GB" sz="2800" dirty="0"/>
              <a:t>Implications of the Mental </a:t>
            </a:r>
            <a:br>
              <a:rPr lang="en-GB" sz="2800" dirty="0"/>
            </a:br>
            <a:r>
              <a:rPr lang="en-GB" sz="2800" dirty="0"/>
              <a:t>Capacity Act (MCA) 2005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50000"/>
              </a:lnSpc>
              <a:spcBef>
                <a:spcPts val="0"/>
              </a:spcBef>
              <a:buNone/>
            </a:pPr>
            <a:r>
              <a:rPr lang="en-GB" sz="1600" dirty="0"/>
              <a:t>Should at some future point you agree to deliver regulated financial advice to someone</a:t>
            </a:r>
          </a:p>
          <a:p>
            <a:pPr>
              <a:lnSpc>
                <a:spcPct val="150000"/>
              </a:lnSpc>
              <a:spcBef>
                <a:spcPts val="0"/>
              </a:spcBef>
              <a:buNone/>
            </a:pPr>
            <a:r>
              <a:rPr lang="en-GB" sz="1600" dirty="0"/>
              <a:t>who has received a pro-bono guidance session through Forces </a:t>
            </a:r>
            <a:r>
              <a:rPr lang="en-GB" sz="1600" dirty="0" err="1"/>
              <a:t>MoneyPlan</a:t>
            </a:r>
            <a:r>
              <a:rPr lang="en-GB" sz="1600" dirty="0"/>
              <a:t>, as with any</a:t>
            </a:r>
          </a:p>
          <a:p>
            <a:pPr>
              <a:lnSpc>
                <a:spcPct val="150000"/>
              </a:lnSpc>
              <a:spcBef>
                <a:spcPts val="0"/>
              </a:spcBef>
              <a:buNone/>
            </a:pPr>
            <a:r>
              <a:rPr lang="en-GB" sz="1600" dirty="0"/>
              <a:t>other client, you will need to have due regard to the Mental Capacity Act Code of Practice</a:t>
            </a:r>
          </a:p>
          <a:p>
            <a:pPr>
              <a:lnSpc>
                <a:spcPct val="150000"/>
              </a:lnSpc>
              <a:spcBef>
                <a:spcPts val="0"/>
              </a:spcBef>
              <a:buNone/>
            </a:pPr>
            <a:r>
              <a:rPr lang="en-GB" sz="1600" dirty="0"/>
              <a:t>as well as regulatory requirements to treat customers fairly and the principles of good</a:t>
            </a:r>
          </a:p>
          <a:p>
            <a:pPr>
              <a:lnSpc>
                <a:spcPct val="150000"/>
              </a:lnSpc>
              <a:spcBef>
                <a:spcPts val="0"/>
              </a:spcBef>
              <a:buNone/>
            </a:pPr>
            <a:r>
              <a:rPr lang="en-GB" sz="1600" dirty="0"/>
              <a:t>practice set out by the Financial Conduct Authority. </a:t>
            </a:r>
          </a:p>
          <a:p>
            <a:pPr>
              <a:lnSpc>
                <a:spcPct val="150000"/>
              </a:lnSpc>
              <a:spcBef>
                <a:spcPts val="0"/>
              </a:spcBef>
              <a:buNone/>
            </a:pPr>
            <a:endParaRPr lang="en-GB" sz="1600" dirty="0"/>
          </a:p>
          <a:p>
            <a:pPr>
              <a:lnSpc>
                <a:spcPct val="150000"/>
              </a:lnSpc>
              <a:spcBef>
                <a:spcPts val="0"/>
              </a:spcBef>
              <a:buNone/>
            </a:pPr>
            <a:r>
              <a:rPr lang="en-GB" sz="1600" dirty="0"/>
              <a:t>Further details in respect of the MCA can be found via: </a:t>
            </a:r>
          </a:p>
          <a:p>
            <a:pPr>
              <a:lnSpc>
                <a:spcPct val="150000"/>
              </a:lnSpc>
              <a:spcBef>
                <a:spcPts val="0"/>
              </a:spcBef>
              <a:buNone/>
            </a:pPr>
            <a:endParaRPr lang="en-GB" sz="1600" dirty="0"/>
          </a:p>
          <a:p>
            <a:pPr>
              <a:lnSpc>
                <a:spcPct val="150000"/>
              </a:lnSpc>
              <a:spcBef>
                <a:spcPts val="0"/>
              </a:spcBef>
              <a:buNone/>
            </a:pPr>
            <a:r>
              <a:rPr lang="en-GB" sz="1600" dirty="0">
                <a:hlinkClick r:id="rId3"/>
              </a:rPr>
              <a:t>https://www.gov.uk/government/collections/mental-capacity-act-making-decisions</a:t>
            </a:r>
            <a:endParaRPr lang="en-GB" sz="1600" dirty="0"/>
          </a:p>
          <a:p>
            <a:pPr>
              <a:lnSpc>
                <a:spcPct val="150000"/>
              </a:lnSpc>
              <a:spcBef>
                <a:spcPts val="0"/>
              </a:spcBef>
              <a:buNone/>
            </a:pPr>
            <a:endParaRPr lang="en-GB" sz="1600" dirty="0"/>
          </a:p>
        </p:txBody>
      </p:sp>
      <p:sp>
        <p:nvSpPr>
          <p:cNvPr id="3" name="Title 2"/>
          <p:cNvSpPr>
            <a:spLocks noGrp="1"/>
          </p:cNvSpPr>
          <p:nvPr>
            <p:ph type="title"/>
          </p:nvPr>
        </p:nvSpPr>
        <p:spPr/>
        <p:txBody>
          <a:bodyPr>
            <a:normAutofit/>
          </a:bodyPr>
          <a:lstStyle/>
          <a:p>
            <a:r>
              <a:rPr lang="en-GB" sz="2800" dirty="0"/>
              <a:t>Implications of the Mental </a:t>
            </a:r>
            <a:br>
              <a:rPr lang="en-GB" sz="2800" dirty="0"/>
            </a:br>
            <a:r>
              <a:rPr lang="en-GB" sz="2800" dirty="0"/>
              <a:t>Capacity Act (MCA) 2005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397644"/>
          </a:xfrm>
        </p:spPr>
        <p:txBody>
          <a:bodyPr>
            <a:normAutofit/>
          </a:bodyPr>
          <a:lstStyle/>
          <a:p>
            <a:pPr>
              <a:spcBef>
                <a:spcPts val="0"/>
              </a:spcBef>
              <a:buNone/>
            </a:pPr>
            <a:r>
              <a:rPr lang="en-GB" sz="1600" b="1" dirty="0"/>
              <a:t>Serving personnel</a:t>
            </a:r>
          </a:p>
          <a:p>
            <a:pPr>
              <a:spcBef>
                <a:spcPts val="0"/>
              </a:spcBef>
            </a:pPr>
            <a:r>
              <a:rPr lang="en-GB" sz="1600" dirty="0"/>
              <a:t>The uniformed and civilian medical and dental personnel from all three services are known collectively as the Defence Medical Services (DMS)</a:t>
            </a:r>
          </a:p>
          <a:p>
            <a:pPr>
              <a:spcBef>
                <a:spcPts val="0"/>
              </a:spcBef>
            </a:pPr>
            <a:r>
              <a:rPr lang="en-GB" sz="1600" dirty="0"/>
              <a:t>Personnel can be treated for mental health problems by their medical officer in their unit medical centre, or referred to specialist mental healthcare services.</a:t>
            </a:r>
          </a:p>
          <a:p>
            <a:pPr>
              <a:spcBef>
                <a:spcPts val="0"/>
              </a:spcBef>
            </a:pPr>
            <a:r>
              <a:rPr lang="en-GB" sz="1600" dirty="0"/>
              <a:t>‘Combat Stress/Rethink’ offers a 24 hour free phone helpline to provide emotional support, a listening ear and signposting of services – Tel: 0800 138 1619</a:t>
            </a:r>
          </a:p>
          <a:p>
            <a:pPr>
              <a:spcBef>
                <a:spcPts val="0"/>
              </a:spcBef>
            </a:pPr>
            <a:r>
              <a:rPr lang="en-GB" sz="1600" dirty="0"/>
              <a:t>Further details can be found online : </a:t>
            </a:r>
            <a:r>
              <a:rPr lang="en-GB" sz="1600" dirty="0">
                <a:hlinkClick r:id="rId3"/>
              </a:rPr>
              <a:t>www.gov.uk/guidance/mental-health-support-for-the-uk-armed-forces</a:t>
            </a:r>
            <a:endParaRPr lang="en-GB" sz="1600" dirty="0"/>
          </a:p>
          <a:p>
            <a:pPr>
              <a:spcBef>
                <a:spcPts val="0"/>
              </a:spcBef>
              <a:buNone/>
            </a:pPr>
            <a:endParaRPr lang="en-GB" sz="1600" b="1" dirty="0"/>
          </a:p>
          <a:p>
            <a:pPr>
              <a:spcBef>
                <a:spcPts val="0"/>
              </a:spcBef>
              <a:buNone/>
            </a:pPr>
            <a:r>
              <a:rPr lang="en-GB" sz="1600" b="1" dirty="0"/>
              <a:t>Veterans</a:t>
            </a:r>
          </a:p>
          <a:p>
            <a:pPr>
              <a:spcBef>
                <a:spcPts val="0"/>
              </a:spcBef>
            </a:pPr>
            <a:r>
              <a:rPr lang="en-GB" sz="1600" dirty="0"/>
              <a:t>Discharged servicemen and women are able to access the DMS up to 6 months after leaving the armed forces. </a:t>
            </a:r>
          </a:p>
          <a:p>
            <a:pPr>
              <a:spcBef>
                <a:spcPts val="0"/>
              </a:spcBef>
            </a:pPr>
            <a:r>
              <a:rPr lang="en-GB" sz="1600" dirty="0"/>
              <a:t>‘Help for Heroes Hidden Wounds’ provides free and confidential support to Veterans, and their families who are suffering with anxiety, depression, stress, anger or alcohol abuse.</a:t>
            </a:r>
          </a:p>
          <a:p>
            <a:pPr>
              <a:spcBef>
                <a:spcPts val="0"/>
              </a:spcBef>
              <a:buNone/>
            </a:pPr>
            <a:endParaRPr lang="en-GB" sz="1600" b="1" dirty="0"/>
          </a:p>
          <a:p>
            <a:pPr>
              <a:spcBef>
                <a:spcPts val="0"/>
              </a:spcBef>
              <a:buNone/>
            </a:pPr>
            <a:endParaRPr lang="en-GB" sz="1600" dirty="0"/>
          </a:p>
        </p:txBody>
      </p:sp>
      <p:sp>
        <p:nvSpPr>
          <p:cNvPr id="3" name="Title 2"/>
          <p:cNvSpPr>
            <a:spLocks noGrp="1"/>
          </p:cNvSpPr>
          <p:nvPr>
            <p:ph type="title"/>
          </p:nvPr>
        </p:nvSpPr>
        <p:spPr/>
        <p:txBody>
          <a:bodyPr>
            <a:normAutofit/>
          </a:bodyPr>
          <a:lstStyle/>
          <a:p>
            <a:r>
              <a:rPr lang="en-GB" sz="2800" dirty="0"/>
              <a:t>Mental health support for </a:t>
            </a:r>
            <a:br>
              <a:rPr lang="en-GB" sz="2800" dirty="0"/>
            </a:br>
            <a:r>
              <a:rPr lang="en-GB" sz="2800" dirty="0"/>
              <a:t>the UK armed forces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6" y="274638"/>
            <a:ext cx="5943600" cy="1143000"/>
          </a:xfrm>
        </p:spPr>
        <p:txBody>
          <a:bodyPr>
            <a:normAutofit/>
          </a:bodyPr>
          <a:lstStyle/>
          <a:p>
            <a:r>
              <a:rPr lang="en-GB" sz="3200" dirty="0"/>
              <a:t>Content</a:t>
            </a:r>
          </a:p>
        </p:txBody>
      </p:sp>
      <p:sp>
        <p:nvSpPr>
          <p:cNvPr id="3" name="Content Placeholder 2"/>
          <p:cNvSpPr>
            <a:spLocks noGrp="1"/>
          </p:cNvSpPr>
          <p:nvPr>
            <p:ph idx="1"/>
          </p:nvPr>
        </p:nvSpPr>
        <p:spPr>
          <a:xfrm>
            <a:off x="216976" y="1340603"/>
            <a:ext cx="8927024" cy="5014159"/>
          </a:xfrm>
        </p:spPr>
        <p:txBody>
          <a:bodyPr>
            <a:normAutofit/>
          </a:bodyPr>
          <a:lstStyle/>
          <a:p>
            <a:pPr marL="342900" indent="-342900">
              <a:spcBef>
                <a:spcPts val="0"/>
              </a:spcBef>
              <a:buFont typeface="+mj-lt"/>
              <a:buAutoNum type="arabicPeriod"/>
            </a:pPr>
            <a:r>
              <a:rPr lang="en-GB" sz="1600" b="1" dirty="0"/>
              <a:t>Forces </a:t>
            </a:r>
            <a:r>
              <a:rPr lang="en-GB" sz="1600" b="1" dirty="0" err="1"/>
              <a:t>MoneyPlan</a:t>
            </a:r>
            <a:endParaRPr lang="en-GB" sz="1600" b="1" dirty="0"/>
          </a:p>
          <a:p>
            <a:pPr marL="228600" indent="-228600">
              <a:spcBef>
                <a:spcPts val="0"/>
              </a:spcBef>
              <a:buFont typeface="+mj-lt"/>
              <a:buAutoNum type="arabicPeriod"/>
            </a:pPr>
            <a:endParaRPr lang="en-GB" sz="900" dirty="0"/>
          </a:p>
          <a:p>
            <a:pPr marL="1085850" lvl="1" indent="-342900">
              <a:lnSpc>
                <a:spcPct val="90000"/>
              </a:lnSpc>
              <a:spcBef>
                <a:spcPts val="0"/>
              </a:spcBef>
              <a:spcAft>
                <a:spcPts val="600"/>
              </a:spcAft>
            </a:pPr>
            <a:r>
              <a:rPr lang="en-GB" sz="1400" dirty="0"/>
              <a:t>What is ‘Forces MoneyPlan’?</a:t>
            </a:r>
          </a:p>
          <a:p>
            <a:pPr marL="1085850" lvl="1" indent="-342900">
              <a:lnSpc>
                <a:spcPct val="90000"/>
              </a:lnSpc>
              <a:spcBef>
                <a:spcPts val="0"/>
              </a:spcBef>
              <a:spcAft>
                <a:spcPts val="600"/>
              </a:spcAft>
            </a:pPr>
            <a:r>
              <a:rPr lang="en-GB" sz="1400" dirty="0"/>
              <a:t>Who are the On Course Foundation?</a:t>
            </a:r>
          </a:p>
          <a:p>
            <a:pPr marL="1085850" lvl="1" indent="-342900">
              <a:lnSpc>
                <a:spcPct val="90000"/>
              </a:lnSpc>
              <a:spcBef>
                <a:spcPts val="0"/>
              </a:spcBef>
              <a:spcAft>
                <a:spcPts val="600"/>
              </a:spcAft>
            </a:pPr>
            <a:r>
              <a:rPr lang="en-GB" sz="1400" dirty="0"/>
              <a:t>Who are </a:t>
            </a:r>
            <a:r>
              <a:rPr lang="en-GB" sz="1400" dirty="0" err="1"/>
              <a:t>Blesma</a:t>
            </a:r>
            <a:r>
              <a:rPr lang="en-GB" sz="1400" dirty="0"/>
              <a:t> – The Limbless Veterans?</a:t>
            </a:r>
          </a:p>
          <a:p>
            <a:pPr marL="1085850" lvl="1" indent="-342900">
              <a:lnSpc>
                <a:spcPct val="90000"/>
              </a:lnSpc>
              <a:spcBef>
                <a:spcPts val="0"/>
              </a:spcBef>
              <a:spcAft>
                <a:spcPts val="600"/>
              </a:spcAft>
            </a:pPr>
            <a:r>
              <a:rPr lang="en-GB" sz="1400" dirty="0"/>
              <a:t>Who are the Forces Pension Society?</a:t>
            </a:r>
          </a:p>
          <a:p>
            <a:pPr marL="1085850" lvl="1" indent="-342900">
              <a:lnSpc>
                <a:spcPct val="90000"/>
              </a:lnSpc>
              <a:spcBef>
                <a:spcPts val="0"/>
              </a:spcBef>
              <a:spcAft>
                <a:spcPts val="600"/>
              </a:spcAft>
            </a:pPr>
            <a:r>
              <a:rPr lang="en-GB" sz="1400" dirty="0"/>
              <a:t>Who is the ‘Veterans Gateway’?</a:t>
            </a:r>
          </a:p>
          <a:p>
            <a:pPr marL="1085850" lvl="1" indent="-342900">
              <a:lnSpc>
                <a:spcPct val="90000"/>
              </a:lnSpc>
              <a:spcBef>
                <a:spcPts val="0"/>
              </a:spcBef>
              <a:spcAft>
                <a:spcPts val="600"/>
              </a:spcAft>
            </a:pPr>
            <a:r>
              <a:rPr lang="en-GB" sz="1400" dirty="0"/>
              <a:t>How will the pro bono initiative work?</a:t>
            </a:r>
          </a:p>
          <a:p>
            <a:pPr marL="1085850" lvl="1" indent="-342900">
              <a:lnSpc>
                <a:spcPct val="90000"/>
              </a:lnSpc>
              <a:spcBef>
                <a:spcPts val="0"/>
              </a:spcBef>
              <a:spcAft>
                <a:spcPts val="600"/>
              </a:spcAft>
            </a:pPr>
            <a:r>
              <a:rPr lang="en-GB" sz="1400" dirty="0"/>
              <a:t>What documentation should I use?</a:t>
            </a:r>
            <a:endParaRPr lang="en-GB" sz="1600" b="1" dirty="0"/>
          </a:p>
          <a:p>
            <a:pPr marL="342900" indent="-342900">
              <a:spcBef>
                <a:spcPts val="0"/>
              </a:spcBef>
              <a:buFont typeface="+mj-lt"/>
              <a:buAutoNum type="arabicPeriod"/>
            </a:pPr>
            <a:r>
              <a:rPr lang="en-GB" sz="1600" b="1" dirty="0"/>
              <a:t>Existing organisational and online support for armed forces, veterans and families</a:t>
            </a:r>
            <a:endParaRPr lang="en-GB" sz="1600" dirty="0"/>
          </a:p>
          <a:p>
            <a:pPr marL="342900" indent="-342900">
              <a:spcBef>
                <a:spcPts val="0"/>
              </a:spcBef>
              <a:buFont typeface="+mj-lt"/>
              <a:buAutoNum type="arabicPeriod"/>
            </a:pPr>
            <a:r>
              <a:rPr lang="en-GB" sz="1600" b="1" dirty="0"/>
              <a:t>Armed forces compensation </a:t>
            </a:r>
          </a:p>
          <a:p>
            <a:pPr marL="342900" indent="-342900">
              <a:spcBef>
                <a:spcPts val="0"/>
              </a:spcBef>
              <a:buFont typeface="+mj-lt"/>
              <a:buAutoNum type="arabicPeriod"/>
            </a:pPr>
            <a:r>
              <a:rPr lang="en-GB" sz="1600" b="1" dirty="0"/>
              <a:t>Capacity and mental health</a:t>
            </a:r>
          </a:p>
          <a:p>
            <a:pPr marL="342900" indent="-342900">
              <a:spcBef>
                <a:spcPts val="0"/>
              </a:spcBef>
              <a:buFont typeface="+mj-lt"/>
              <a:buAutoNum type="arabicPeriod"/>
            </a:pPr>
            <a:r>
              <a:rPr lang="en-GB" sz="1600" b="1" dirty="0"/>
              <a:t>Pensions, benefits and concessions for armed forces, veterans and family</a:t>
            </a:r>
          </a:p>
          <a:p>
            <a:pPr marL="342900" indent="-342900">
              <a:spcBef>
                <a:spcPts val="0"/>
              </a:spcBef>
              <a:buFont typeface="+mj-lt"/>
              <a:buAutoNum type="arabicPeriod"/>
            </a:pPr>
            <a:r>
              <a:rPr lang="en-GB" sz="1600" b="1" dirty="0"/>
              <a:t>Legal representation</a:t>
            </a:r>
          </a:p>
          <a:p>
            <a:pPr marL="342900" indent="-342900">
              <a:spcBef>
                <a:spcPts val="0"/>
              </a:spcBef>
              <a:buFont typeface="+mj-lt"/>
              <a:buAutoNum type="arabicPeriod"/>
            </a:pPr>
            <a:r>
              <a:rPr lang="en-GB" sz="1600" b="1" dirty="0"/>
              <a:t>The bigger picture</a:t>
            </a:r>
          </a:p>
          <a:p>
            <a:pPr marL="342900" indent="-342900">
              <a:spcBef>
                <a:spcPts val="0"/>
              </a:spcBef>
            </a:pPr>
            <a:endParaRPr lang="en-GB" sz="1600" b="1" dirty="0"/>
          </a:p>
          <a:p>
            <a:pPr marL="342900" indent="-342900">
              <a:spcBef>
                <a:spcPts val="0"/>
              </a:spcBef>
            </a:pPr>
            <a:endParaRPr lang="en-GB" sz="1600" b="1" dirty="0"/>
          </a:p>
          <a:p>
            <a:pPr marL="342900" indent="-342900">
              <a:spcBef>
                <a:spcPts val="0"/>
              </a:spcBef>
            </a:pPr>
            <a:endParaRPr lang="en-GB" sz="1600" b="1" dirty="0"/>
          </a:p>
          <a:p>
            <a:pPr marL="342900" indent="-342900">
              <a:spcBef>
                <a:spcPts val="0"/>
              </a:spcBef>
              <a:buFont typeface="+mj-lt"/>
              <a:buAutoNum type="arabicPeriod"/>
            </a:pPr>
            <a:endParaRPr lang="en-GB" sz="1600" dirty="0"/>
          </a:p>
          <a:p>
            <a:pPr marL="342900" indent="-342900">
              <a:spcBef>
                <a:spcPts val="0"/>
              </a:spcBef>
            </a:pPr>
            <a:endParaRPr lang="en-GB" sz="1600" dirty="0"/>
          </a:p>
          <a:p>
            <a:pPr marL="342900" indent="-342900">
              <a:spcBef>
                <a:spcPts val="0"/>
              </a:spcBef>
              <a:buFont typeface="+mj-lt"/>
              <a:buAutoNum type="arabicPeriod"/>
            </a:pPr>
            <a:endParaRPr lang="en-GB" sz="1600" dirty="0"/>
          </a:p>
          <a:p>
            <a:pPr marL="342900" indent="-342900">
              <a:spcBef>
                <a:spcPts val="0"/>
              </a:spcBef>
              <a:buFont typeface="+mj-lt"/>
              <a:buAutoNum type="arabicPeriod"/>
            </a:pPr>
            <a:endParaRPr lang="en-GB" sz="1600" dirty="0"/>
          </a:p>
          <a:p>
            <a:pPr marL="342900" indent="-342900">
              <a:spcBef>
                <a:spcPts val="0"/>
              </a:spcBef>
            </a:pPr>
            <a:endParaRPr lang="en-GB"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37129"/>
          </a:xfrm>
        </p:spPr>
        <p:txBody>
          <a:bodyPr>
            <a:normAutofit/>
          </a:bodyPr>
          <a:lstStyle/>
          <a:p>
            <a:pPr>
              <a:spcBef>
                <a:spcPts val="0"/>
              </a:spcBef>
            </a:pPr>
            <a:r>
              <a:rPr lang="en-GB" sz="1400" dirty="0"/>
              <a:t>The Veterans and Reserves Mental Health programme (VRMHP) provides assessment and treatment advice for veterans (who have deployed since 1982) and reserves who have been deployed overseas since 1 January 2003 as a reservist, and believe that their deployment may have affected their mental health.</a:t>
            </a:r>
          </a:p>
          <a:p>
            <a:pPr>
              <a:lnSpc>
                <a:spcPct val="110000"/>
              </a:lnSpc>
            </a:pPr>
            <a:r>
              <a:rPr lang="en-GB" sz="1400" dirty="0"/>
              <a:t>All veterans referred to the VRMHP will receive a full psychiatric assessment completed by a consultant psychiatrist; this assessment report is then sent on completion to the veteran’s GP and if involved, the local mental health service, with advice on further treatment and care. Reserves whose condition is found to be operationally related and of a nature that can be treated within the resources of the Defence Medical Service (DMS) can access treatment in a MOD UK Department of Community Mental Health (DCMH) and will be offered out-patient treatment at a DCMH closest to where they live.</a:t>
            </a:r>
          </a:p>
          <a:p>
            <a:r>
              <a:rPr lang="en-GB" sz="1400" dirty="0"/>
              <a:t>Referrals for reservists and veterans should be directed to DCMH Colchester:</a:t>
            </a:r>
          </a:p>
          <a:p>
            <a:pPr>
              <a:buNone/>
            </a:pPr>
            <a:r>
              <a:rPr lang="en-GB" sz="1400" dirty="0"/>
              <a:t>      Veterans and Reserve Mental Health programme, DCMH Colchester , Merville Barracks,Read Hall House,COLCHESTER Essex CO2 7UT </a:t>
            </a:r>
            <a:br>
              <a:rPr lang="en-GB" sz="1400" dirty="0"/>
            </a:br>
            <a:endParaRPr lang="en-GB" sz="1400" dirty="0"/>
          </a:p>
          <a:p>
            <a:endParaRPr lang="en-GB" sz="1400" dirty="0"/>
          </a:p>
        </p:txBody>
      </p:sp>
      <p:sp>
        <p:nvSpPr>
          <p:cNvPr id="3" name="Title 2"/>
          <p:cNvSpPr>
            <a:spLocks noGrp="1"/>
          </p:cNvSpPr>
          <p:nvPr>
            <p:ph type="title"/>
          </p:nvPr>
        </p:nvSpPr>
        <p:spPr/>
        <p:txBody>
          <a:bodyPr>
            <a:normAutofit/>
          </a:bodyPr>
          <a:lstStyle/>
          <a:p>
            <a:r>
              <a:rPr lang="en-GB" sz="2800" dirty="0"/>
              <a:t>The Veterans and Reserves </a:t>
            </a:r>
            <a:br>
              <a:rPr lang="en-GB" sz="2800" dirty="0"/>
            </a:br>
            <a:r>
              <a:rPr lang="en-GB" sz="2800" dirty="0"/>
              <a:t>Mental Health Programme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0"/>
            <a:ext cx="8229600" cy="1143000"/>
          </a:xfrm>
        </p:spPr>
        <p:txBody>
          <a:bodyPr>
            <a:noAutofit/>
          </a:bodyPr>
          <a:lstStyle/>
          <a:p>
            <a:pPr algn="ctr"/>
            <a:r>
              <a:rPr lang="en-GB" sz="4400" dirty="0">
                <a:latin typeface="+mn-lt"/>
              </a:rPr>
              <a:t>Pensions, benefits </a:t>
            </a:r>
            <a:br>
              <a:rPr lang="en-GB" sz="4400" dirty="0">
                <a:latin typeface="+mn-lt"/>
              </a:rPr>
            </a:br>
            <a:r>
              <a:rPr lang="en-GB" sz="4400" dirty="0">
                <a:latin typeface="+mn-lt"/>
              </a:rPr>
              <a:t>and  concessions for </a:t>
            </a:r>
            <a:br>
              <a:rPr lang="en-GB" sz="4400" dirty="0">
                <a:latin typeface="+mn-lt"/>
              </a:rPr>
            </a:br>
            <a:r>
              <a:rPr lang="en-GB" sz="4400" dirty="0">
                <a:latin typeface="+mn-lt"/>
              </a:rPr>
              <a:t>armed forces, veterans </a:t>
            </a:r>
            <a:br>
              <a:rPr lang="en-GB" sz="4400" dirty="0">
                <a:latin typeface="+mn-lt"/>
              </a:rPr>
            </a:br>
            <a:r>
              <a:rPr lang="en-GB" sz="4400" dirty="0">
                <a:latin typeface="+mn-lt"/>
              </a:rPr>
              <a:t>and families</a:t>
            </a:r>
            <a:br>
              <a:rPr lang="en-GB" sz="4400" dirty="0">
                <a:latin typeface="+mn-lt"/>
              </a:rPr>
            </a:br>
            <a:br>
              <a:rPr lang="en-GB" sz="4400" dirty="0">
                <a:latin typeface="+mn-lt"/>
              </a:rPr>
            </a:br>
            <a:endParaRPr lang="en-GB" sz="4400"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252992" y="1546529"/>
            <a:ext cx="4689530" cy="4114800"/>
          </a:xfrm>
        </p:spPr>
        <p:txBody>
          <a:bodyPr>
            <a:normAutofit/>
          </a:bodyPr>
          <a:lstStyle/>
          <a:p>
            <a:pPr>
              <a:spcBef>
                <a:spcPts val="0"/>
              </a:spcBef>
              <a:buNone/>
            </a:pPr>
            <a:endParaRPr lang="en-GB" sz="1600" b="1" dirty="0">
              <a:hlinkClick r:id="rId3"/>
            </a:endParaRPr>
          </a:p>
          <a:p>
            <a:pPr>
              <a:spcBef>
                <a:spcPts val="0"/>
              </a:spcBef>
              <a:buNone/>
            </a:pPr>
            <a:r>
              <a:rPr lang="en-GB" sz="1600" dirty="0"/>
              <a:t>Citizens Advice provides a useful </a:t>
            </a:r>
          </a:p>
          <a:p>
            <a:pPr>
              <a:spcBef>
                <a:spcPts val="0"/>
              </a:spcBef>
              <a:buNone/>
            </a:pPr>
            <a:r>
              <a:rPr lang="en-GB" sz="1600" dirty="0"/>
              <a:t>summary of benefits and concessions</a:t>
            </a:r>
          </a:p>
          <a:p>
            <a:pPr>
              <a:spcBef>
                <a:spcPts val="0"/>
              </a:spcBef>
              <a:buNone/>
            </a:pPr>
            <a:r>
              <a:rPr lang="en-GB" sz="1600" dirty="0"/>
              <a:t>for armed </a:t>
            </a:r>
            <a:r>
              <a:rPr lang="en-GB" sz="1600" dirty="0" err="1"/>
              <a:t>forces,veterans</a:t>
            </a:r>
            <a:r>
              <a:rPr lang="en-GB" sz="1600" dirty="0"/>
              <a:t> and their </a:t>
            </a:r>
          </a:p>
          <a:p>
            <a:pPr>
              <a:spcBef>
                <a:spcPts val="0"/>
              </a:spcBef>
              <a:buNone/>
            </a:pPr>
            <a:r>
              <a:rPr lang="en-GB" sz="1600" dirty="0"/>
              <a:t>families. This includes information in </a:t>
            </a:r>
          </a:p>
          <a:p>
            <a:pPr>
              <a:spcBef>
                <a:spcPts val="0"/>
              </a:spcBef>
              <a:buNone/>
            </a:pPr>
            <a:r>
              <a:rPr lang="en-GB" sz="1600" dirty="0"/>
              <a:t>respect of:</a:t>
            </a:r>
          </a:p>
          <a:p>
            <a:pPr>
              <a:spcBef>
                <a:spcPts val="0"/>
              </a:spcBef>
              <a:buNone/>
            </a:pPr>
            <a:endParaRPr lang="en-GB" sz="1600" dirty="0"/>
          </a:p>
          <a:p>
            <a:pPr>
              <a:spcBef>
                <a:spcPts val="0"/>
              </a:spcBef>
              <a:buNone/>
            </a:pPr>
            <a:endParaRPr lang="en-GB" sz="1600" dirty="0"/>
          </a:p>
          <a:p>
            <a:pPr>
              <a:spcBef>
                <a:spcPts val="0"/>
              </a:spcBef>
            </a:pPr>
            <a:r>
              <a:rPr lang="en-GB" sz="1600" dirty="0"/>
              <a:t>Benefits in the UK and abroad</a:t>
            </a:r>
          </a:p>
          <a:p>
            <a:pPr>
              <a:spcBef>
                <a:spcPts val="0"/>
              </a:spcBef>
            </a:pPr>
            <a:r>
              <a:rPr lang="en-GB" sz="1600" dirty="0"/>
              <a:t>Council Tax relief</a:t>
            </a:r>
          </a:p>
          <a:p>
            <a:pPr>
              <a:spcBef>
                <a:spcPts val="0"/>
              </a:spcBef>
            </a:pPr>
            <a:r>
              <a:rPr lang="en-GB" sz="1600" dirty="0"/>
              <a:t>Armed Forces pensions</a:t>
            </a:r>
          </a:p>
          <a:p>
            <a:pPr>
              <a:spcBef>
                <a:spcPts val="0"/>
              </a:spcBef>
            </a:pPr>
            <a:r>
              <a:rPr lang="en-GB" sz="1600" dirty="0"/>
              <a:t>Help with school fees and childcare costs</a:t>
            </a:r>
          </a:p>
          <a:p>
            <a:pPr>
              <a:spcBef>
                <a:spcPts val="0"/>
              </a:spcBef>
            </a:pPr>
            <a:r>
              <a:rPr lang="en-GB" sz="1600" dirty="0"/>
              <a:t>Free and reduced travel costs</a:t>
            </a:r>
          </a:p>
          <a:p>
            <a:pPr>
              <a:spcBef>
                <a:spcPts val="0"/>
              </a:spcBef>
            </a:pPr>
            <a:r>
              <a:rPr lang="en-GB" sz="1600" dirty="0"/>
              <a:t>Forces discounts</a:t>
            </a:r>
          </a:p>
          <a:p>
            <a:pPr>
              <a:spcBef>
                <a:spcPts val="0"/>
              </a:spcBef>
            </a:pPr>
            <a:endParaRPr lang="en-GB" sz="1600" dirty="0"/>
          </a:p>
        </p:txBody>
      </p:sp>
      <p:sp>
        <p:nvSpPr>
          <p:cNvPr id="3" name="Title 2"/>
          <p:cNvSpPr>
            <a:spLocks noGrp="1"/>
          </p:cNvSpPr>
          <p:nvPr>
            <p:ph type="title"/>
          </p:nvPr>
        </p:nvSpPr>
        <p:spPr/>
        <p:txBody>
          <a:bodyPr>
            <a:normAutofit/>
          </a:bodyPr>
          <a:lstStyle/>
          <a:p>
            <a:r>
              <a:rPr lang="en-GB" sz="3200" dirty="0"/>
              <a:t>Pensions, Benefits and </a:t>
            </a:r>
            <a:br>
              <a:rPr lang="en-GB" sz="3200" dirty="0"/>
            </a:br>
            <a:r>
              <a:rPr lang="en-GB" sz="3200" dirty="0"/>
              <a:t>Concessions</a:t>
            </a:r>
          </a:p>
        </p:txBody>
      </p:sp>
      <p:pic>
        <p:nvPicPr>
          <p:cNvPr id="1026" name="Picture 2"/>
          <p:cNvPicPr>
            <a:picLocks noGrp="1" noChangeAspect="1" noChangeArrowheads="1"/>
          </p:cNvPicPr>
          <p:nvPr>
            <p:ph sz="half" idx="2"/>
          </p:nvPr>
        </p:nvPicPr>
        <p:blipFill>
          <a:blip r:embed="rId4"/>
          <a:srcRect/>
          <a:stretch>
            <a:fillRect/>
          </a:stretch>
        </p:blipFill>
        <p:spPr bwMode="auto">
          <a:xfrm>
            <a:off x="1046135" y="1787148"/>
            <a:ext cx="1641852" cy="1641852"/>
          </a:xfrm>
          <a:prstGeom prst="rect">
            <a:avLst/>
          </a:prstGeom>
          <a:noFill/>
          <a:ln w="9525">
            <a:noFill/>
            <a:miter lim="800000"/>
            <a:headEnd/>
            <a:tailEnd/>
          </a:ln>
        </p:spPr>
      </p:pic>
      <p:sp>
        <p:nvSpPr>
          <p:cNvPr id="6" name="Rectangle 5"/>
          <p:cNvSpPr/>
          <p:nvPr/>
        </p:nvSpPr>
        <p:spPr>
          <a:xfrm>
            <a:off x="355492" y="3798510"/>
            <a:ext cx="3487119" cy="1323439"/>
          </a:xfrm>
          <a:prstGeom prst="rect">
            <a:avLst/>
          </a:prstGeom>
        </p:spPr>
        <p:txBody>
          <a:bodyPr wrap="square">
            <a:spAutoFit/>
          </a:bodyPr>
          <a:lstStyle/>
          <a:p>
            <a:r>
              <a:rPr lang="en-GB" sz="1600" dirty="0">
                <a:hlinkClick r:id="rId3"/>
              </a:rPr>
              <a:t>https://www.citizensadvice.org.uk/benefits/armed-forces-and-veterans/benefits-and-concessions-for-the-armed-forces-veterans-and-their-families/</a:t>
            </a:r>
            <a:endParaRPr lang="en-GB" sz="1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86285"/>
            <a:ext cx="8229600" cy="4123267"/>
          </a:xfrm>
        </p:spPr>
        <p:txBody>
          <a:bodyPr>
            <a:normAutofit fontScale="62500" lnSpcReduction="20000"/>
          </a:bodyPr>
          <a:lstStyle/>
          <a:p>
            <a:pPr>
              <a:lnSpc>
                <a:spcPct val="120000"/>
              </a:lnSpc>
              <a:spcBef>
                <a:spcPts val="0"/>
              </a:spcBef>
              <a:buNone/>
            </a:pPr>
            <a:r>
              <a:rPr lang="en-GB" dirty="0"/>
              <a:t>The Armed Forces Pension Scheme 2015 (AFPS 15) was introduced on 1 April 2015.</a:t>
            </a:r>
          </a:p>
          <a:p>
            <a:pPr>
              <a:lnSpc>
                <a:spcPct val="120000"/>
              </a:lnSpc>
              <a:spcBef>
                <a:spcPts val="0"/>
              </a:spcBef>
              <a:buNone/>
            </a:pPr>
            <a:endParaRPr lang="en-GB" dirty="0"/>
          </a:p>
          <a:p>
            <a:pPr>
              <a:lnSpc>
                <a:spcPct val="120000"/>
              </a:lnSpc>
              <a:spcBef>
                <a:spcPts val="0"/>
              </a:spcBef>
              <a:buNone/>
            </a:pPr>
            <a:r>
              <a:rPr lang="en-GB" dirty="0"/>
              <a:t>If a serving member of the armed forces (including the reserve forces) their  </a:t>
            </a:r>
          </a:p>
          <a:p>
            <a:pPr>
              <a:lnSpc>
                <a:spcPct val="120000"/>
              </a:lnSpc>
              <a:spcBef>
                <a:spcPts val="0"/>
              </a:spcBef>
              <a:buNone/>
            </a:pPr>
            <a:r>
              <a:rPr lang="en-GB" dirty="0"/>
              <a:t>pension will have  been transferred to AFPS 15. This is unless they qualified for </a:t>
            </a:r>
          </a:p>
          <a:p>
            <a:pPr>
              <a:lnSpc>
                <a:spcPct val="120000"/>
              </a:lnSpc>
              <a:spcBef>
                <a:spcPts val="0"/>
              </a:spcBef>
              <a:buNone/>
            </a:pPr>
            <a:r>
              <a:rPr lang="en-GB" dirty="0"/>
              <a:t>transitional protection, which meant they could stay with one of the previous schemes.</a:t>
            </a:r>
          </a:p>
          <a:p>
            <a:pPr>
              <a:lnSpc>
                <a:spcPct val="120000"/>
              </a:lnSpc>
              <a:spcBef>
                <a:spcPts val="0"/>
              </a:spcBef>
            </a:pPr>
            <a:endParaRPr lang="en-GB" dirty="0"/>
          </a:p>
          <a:p>
            <a:pPr>
              <a:lnSpc>
                <a:spcPct val="120000"/>
              </a:lnSpc>
              <a:spcBef>
                <a:spcPts val="0"/>
              </a:spcBef>
              <a:buNone/>
            </a:pPr>
            <a:r>
              <a:rPr lang="en-GB" dirty="0"/>
              <a:t>Further information in respect of AFPS 15 and all previous schemes are available via: </a:t>
            </a:r>
          </a:p>
          <a:p>
            <a:pPr>
              <a:lnSpc>
                <a:spcPct val="120000"/>
              </a:lnSpc>
              <a:spcBef>
                <a:spcPts val="0"/>
              </a:spcBef>
              <a:buNone/>
            </a:pPr>
            <a:endParaRPr lang="en-GB" dirty="0"/>
          </a:p>
          <a:p>
            <a:pPr>
              <a:lnSpc>
                <a:spcPct val="120000"/>
              </a:lnSpc>
              <a:spcBef>
                <a:spcPts val="0"/>
              </a:spcBef>
              <a:buNone/>
            </a:pPr>
            <a:r>
              <a:rPr lang="en-GB" dirty="0">
                <a:hlinkClick r:id="rId3"/>
              </a:rPr>
              <a:t>https://www.gov.uk/government/publications/afps-2015-what-you-need-to-know</a:t>
            </a:r>
            <a:endParaRPr lang="en-GB" dirty="0"/>
          </a:p>
          <a:p>
            <a:pPr>
              <a:lnSpc>
                <a:spcPct val="120000"/>
              </a:lnSpc>
              <a:spcBef>
                <a:spcPts val="0"/>
              </a:spcBef>
              <a:buNone/>
            </a:pPr>
            <a:endParaRPr lang="en-GB" dirty="0"/>
          </a:p>
          <a:p>
            <a:pPr>
              <a:lnSpc>
                <a:spcPct val="120000"/>
              </a:lnSpc>
              <a:spcBef>
                <a:spcPts val="0"/>
              </a:spcBef>
              <a:buNone/>
            </a:pPr>
            <a:r>
              <a:rPr lang="en-GB" dirty="0"/>
              <a:t>Or</a:t>
            </a:r>
          </a:p>
          <a:p>
            <a:pPr>
              <a:lnSpc>
                <a:spcPct val="120000"/>
              </a:lnSpc>
              <a:spcBef>
                <a:spcPts val="0"/>
              </a:spcBef>
              <a:buNone/>
            </a:pPr>
            <a:endParaRPr lang="en-GB" dirty="0"/>
          </a:p>
          <a:p>
            <a:pPr>
              <a:lnSpc>
                <a:spcPct val="120000"/>
              </a:lnSpc>
              <a:spcBef>
                <a:spcPts val="0"/>
              </a:spcBef>
              <a:buNone/>
            </a:pPr>
            <a:r>
              <a:rPr lang="en-GB" dirty="0">
                <a:hlinkClick r:id="rId4"/>
              </a:rPr>
              <a:t>https://www.gov.uk/government/publications/armed-forces-and-reserve-forces-pension-</a:t>
            </a:r>
          </a:p>
          <a:p>
            <a:pPr>
              <a:lnSpc>
                <a:spcPct val="120000"/>
              </a:lnSpc>
              <a:spcBef>
                <a:spcPts val="0"/>
              </a:spcBef>
              <a:buNone/>
            </a:pPr>
            <a:r>
              <a:rPr lang="en-GB" dirty="0">
                <a:hlinkClick r:id="rId4"/>
              </a:rPr>
              <a:t>schemes-guidance-booklets</a:t>
            </a:r>
            <a:endParaRPr lang="en-GB" dirty="0"/>
          </a:p>
          <a:p>
            <a:pPr>
              <a:lnSpc>
                <a:spcPct val="120000"/>
              </a:lnSpc>
              <a:spcBef>
                <a:spcPts val="0"/>
              </a:spcBef>
              <a:buNone/>
            </a:pPr>
            <a:endParaRPr lang="en-GB" dirty="0"/>
          </a:p>
        </p:txBody>
      </p:sp>
      <p:sp>
        <p:nvSpPr>
          <p:cNvPr id="3" name="Title 2"/>
          <p:cNvSpPr>
            <a:spLocks noGrp="1"/>
          </p:cNvSpPr>
          <p:nvPr>
            <p:ph type="title"/>
          </p:nvPr>
        </p:nvSpPr>
        <p:spPr/>
        <p:txBody>
          <a:bodyPr>
            <a:normAutofit/>
          </a:bodyPr>
          <a:lstStyle/>
          <a:p>
            <a:r>
              <a:rPr lang="en-GB" sz="2800" dirty="0"/>
              <a:t>Serving Members Pensions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38693"/>
            <a:ext cx="8229600" cy="4123267"/>
          </a:xfrm>
        </p:spPr>
        <p:txBody>
          <a:bodyPr>
            <a:normAutofit/>
          </a:bodyPr>
          <a:lstStyle/>
          <a:p>
            <a:pPr>
              <a:lnSpc>
                <a:spcPct val="110000"/>
              </a:lnSpc>
              <a:spcBef>
                <a:spcPts val="0"/>
              </a:spcBef>
              <a:buNone/>
            </a:pPr>
            <a:r>
              <a:rPr lang="en-GB" sz="1600" dirty="0"/>
              <a:t>There are currently 3 Armed Forces Pension Schemes (AFPS) available to service </a:t>
            </a:r>
          </a:p>
          <a:p>
            <a:pPr>
              <a:lnSpc>
                <a:spcPct val="110000"/>
              </a:lnSpc>
              <a:spcBef>
                <a:spcPts val="0"/>
              </a:spcBef>
              <a:buNone/>
            </a:pPr>
            <a:r>
              <a:rPr lang="en-GB" sz="1600" dirty="0"/>
              <a:t>leavers:</a:t>
            </a:r>
          </a:p>
          <a:p>
            <a:pPr>
              <a:lnSpc>
                <a:spcPct val="110000"/>
              </a:lnSpc>
              <a:spcBef>
                <a:spcPts val="0"/>
              </a:spcBef>
            </a:pPr>
            <a:r>
              <a:rPr lang="en-GB" sz="1600" dirty="0">
                <a:hlinkClick r:id="rId3">
                  <a:extLst>
                    <a:ext uri="{A12FA001-AC4F-418D-AE19-62706E023703}">
                      <ahyp:hlinkClr xmlns:ahyp="http://schemas.microsoft.com/office/drawing/2018/hyperlinkcolor" val="tx"/>
                    </a:ext>
                  </a:extLst>
                </a:hlinkClick>
              </a:rPr>
              <a:t>AFPS 75</a:t>
            </a:r>
            <a:endParaRPr lang="en-GB" sz="1600" dirty="0"/>
          </a:p>
          <a:p>
            <a:pPr>
              <a:lnSpc>
                <a:spcPct val="110000"/>
              </a:lnSpc>
              <a:spcBef>
                <a:spcPts val="0"/>
              </a:spcBef>
            </a:pPr>
            <a:r>
              <a:rPr lang="en-GB" sz="1600" dirty="0">
                <a:hlinkClick r:id="rId3">
                  <a:extLst>
                    <a:ext uri="{A12FA001-AC4F-418D-AE19-62706E023703}">
                      <ahyp:hlinkClr xmlns:ahyp="http://schemas.microsoft.com/office/drawing/2018/hyperlinkcolor" val="tx"/>
                    </a:ext>
                  </a:extLst>
                </a:hlinkClick>
              </a:rPr>
              <a:t>AFPS 05</a:t>
            </a:r>
            <a:endParaRPr lang="en-GB" sz="1600" dirty="0"/>
          </a:p>
          <a:p>
            <a:pPr>
              <a:lnSpc>
                <a:spcPct val="110000"/>
              </a:lnSpc>
              <a:spcBef>
                <a:spcPts val="0"/>
              </a:spcBef>
            </a:pPr>
            <a:r>
              <a:rPr lang="en-GB" sz="1600" dirty="0">
                <a:hlinkClick r:id="rId4">
                  <a:extLst>
                    <a:ext uri="{A12FA001-AC4F-418D-AE19-62706E023703}">
                      <ahyp:hlinkClr xmlns:ahyp="http://schemas.microsoft.com/office/drawing/2018/hyperlinkcolor" val="tx"/>
                    </a:ext>
                  </a:extLst>
                </a:hlinkClick>
              </a:rPr>
              <a:t>AFPS 15</a:t>
            </a:r>
            <a:endParaRPr lang="en-GB" sz="1600" dirty="0"/>
          </a:p>
          <a:p>
            <a:pPr>
              <a:lnSpc>
                <a:spcPct val="110000"/>
              </a:lnSpc>
              <a:spcBef>
                <a:spcPts val="0"/>
              </a:spcBef>
              <a:buNone/>
            </a:pPr>
            <a:endParaRPr lang="en-GB" sz="1600" dirty="0"/>
          </a:p>
          <a:p>
            <a:pPr>
              <a:lnSpc>
                <a:spcPct val="110000"/>
              </a:lnSpc>
              <a:spcBef>
                <a:spcPts val="0"/>
              </a:spcBef>
              <a:buNone/>
            </a:pPr>
            <a:r>
              <a:rPr lang="en-GB" sz="1600" dirty="0"/>
              <a:t>There are some fundamental differences between the schemes that cover both retired </a:t>
            </a:r>
          </a:p>
          <a:p>
            <a:pPr>
              <a:lnSpc>
                <a:spcPct val="110000"/>
              </a:lnSpc>
              <a:spcBef>
                <a:spcPts val="0"/>
              </a:spcBef>
              <a:buNone/>
            </a:pPr>
            <a:r>
              <a:rPr lang="en-GB" sz="1600" dirty="0"/>
              <a:t>benefits and dependants benefits.</a:t>
            </a:r>
          </a:p>
          <a:p>
            <a:pPr>
              <a:lnSpc>
                <a:spcPct val="110000"/>
              </a:lnSpc>
              <a:spcBef>
                <a:spcPts val="0"/>
              </a:spcBef>
              <a:buNone/>
            </a:pPr>
            <a:endParaRPr lang="en-GB" sz="1600" dirty="0"/>
          </a:p>
          <a:p>
            <a:pPr>
              <a:lnSpc>
                <a:spcPct val="110000"/>
              </a:lnSpc>
              <a:spcBef>
                <a:spcPts val="0"/>
              </a:spcBef>
              <a:buNone/>
            </a:pPr>
            <a:r>
              <a:rPr lang="en-GB" sz="1600" dirty="0"/>
              <a:t>For further details (including compensation payments for injury and illness prior to 6 April</a:t>
            </a:r>
          </a:p>
          <a:p>
            <a:pPr>
              <a:lnSpc>
                <a:spcPct val="110000"/>
              </a:lnSpc>
              <a:spcBef>
                <a:spcPts val="0"/>
              </a:spcBef>
              <a:buNone/>
            </a:pPr>
            <a:r>
              <a:rPr lang="en-GB" sz="1600" dirty="0"/>
              <a:t>2005 known as ‘Armed Forces Attributable Benefits’) go to:</a:t>
            </a:r>
          </a:p>
          <a:p>
            <a:pPr>
              <a:lnSpc>
                <a:spcPct val="110000"/>
              </a:lnSpc>
              <a:spcBef>
                <a:spcPts val="0"/>
              </a:spcBef>
              <a:buNone/>
            </a:pPr>
            <a:endParaRPr lang="en-GB" sz="1600" dirty="0"/>
          </a:p>
          <a:p>
            <a:pPr>
              <a:lnSpc>
                <a:spcPct val="110000"/>
              </a:lnSpc>
              <a:spcBef>
                <a:spcPts val="0"/>
              </a:spcBef>
              <a:buNone/>
            </a:pPr>
            <a:r>
              <a:rPr lang="en-GB" sz="1600" dirty="0">
                <a:hlinkClick r:id="rId4"/>
              </a:rPr>
              <a:t>https://www.gov.uk/guidance/pensions-and-compensation-for-veterans</a:t>
            </a:r>
            <a:endParaRPr lang="en-GB" sz="1600" dirty="0"/>
          </a:p>
          <a:p>
            <a:pPr>
              <a:lnSpc>
                <a:spcPct val="110000"/>
              </a:lnSpc>
              <a:spcBef>
                <a:spcPts val="0"/>
              </a:spcBef>
              <a:buNone/>
            </a:pPr>
            <a:endParaRPr lang="en-GB" sz="1600" dirty="0"/>
          </a:p>
        </p:txBody>
      </p:sp>
      <p:sp>
        <p:nvSpPr>
          <p:cNvPr id="3" name="Title 2"/>
          <p:cNvSpPr>
            <a:spLocks noGrp="1"/>
          </p:cNvSpPr>
          <p:nvPr>
            <p:ph type="title"/>
          </p:nvPr>
        </p:nvSpPr>
        <p:spPr/>
        <p:txBody>
          <a:bodyPr>
            <a:normAutofit/>
          </a:bodyPr>
          <a:lstStyle/>
          <a:p>
            <a:r>
              <a:rPr lang="en-GB" sz="2800" dirty="0"/>
              <a:t>Veteran’s Pensions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39838"/>
            <a:ext cx="8229600" cy="4831597"/>
          </a:xfrm>
        </p:spPr>
        <p:txBody>
          <a:bodyPr>
            <a:normAutofit/>
          </a:bodyPr>
          <a:lstStyle/>
          <a:p>
            <a:pPr>
              <a:spcBef>
                <a:spcPts val="0"/>
              </a:spcBef>
              <a:buNone/>
            </a:pPr>
            <a:r>
              <a:rPr lang="en-GB" sz="1600" dirty="0"/>
              <a:t>Founded in 1946, The </a:t>
            </a:r>
            <a:r>
              <a:rPr lang="en-GB" sz="1600" b="1" dirty="0"/>
              <a:t>Forces Pension Society</a:t>
            </a:r>
            <a:r>
              <a:rPr lang="en-GB" sz="1600" dirty="0"/>
              <a:t> is an independent, not-for-profit </a:t>
            </a:r>
          </a:p>
          <a:p>
            <a:pPr>
              <a:spcBef>
                <a:spcPts val="0"/>
              </a:spcBef>
              <a:buNone/>
            </a:pPr>
            <a:r>
              <a:rPr lang="en-GB" sz="1600" dirty="0"/>
              <a:t>organisation that acts as the pension watchdog for the whole military community. </a:t>
            </a:r>
          </a:p>
          <a:p>
            <a:pPr>
              <a:spcBef>
                <a:spcPts val="0"/>
              </a:spcBef>
              <a:buNone/>
            </a:pPr>
            <a:endParaRPr lang="en-GB" sz="1600" dirty="0"/>
          </a:p>
          <a:p>
            <a:pPr>
              <a:spcBef>
                <a:spcPts val="0"/>
              </a:spcBef>
              <a:buNone/>
            </a:pPr>
            <a:r>
              <a:rPr lang="en-GB" sz="1600" dirty="0"/>
              <a:t>The Forces Pension Society can give advice about Armed Forces pensions. </a:t>
            </a:r>
          </a:p>
          <a:p>
            <a:pPr>
              <a:spcBef>
                <a:spcPts val="0"/>
              </a:spcBef>
              <a:buNone/>
            </a:pPr>
            <a:r>
              <a:rPr lang="en-GB" sz="1600" dirty="0"/>
              <a:t>You can find out more information by contacting them at:</a:t>
            </a:r>
          </a:p>
          <a:p>
            <a:pPr>
              <a:spcBef>
                <a:spcPts val="0"/>
              </a:spcBef>
              <a:buNone/>
            </a:pPr>
            <a:endParaRPr lang="en-GB" sz="1600" dirty="0"/>
          </a:p>
          <a:p>
            <a:pPr lvl="5">
              <a:spcBef>
                <a:spcPts val="0"/>
              </a:spcBef>
              <a:buNone/>
            </a:pPr>
            <a:endParaRPr lang="en-GB" sz="1600" dirty="0"/>
          </a:p>
          <a:p>
            <a:pPr lvl="5">
              <a:spcBef>
                <a:spcPts val="0"/>
              </a:spcBef>
              <a:buNone/>
            </a:pPr>
            <a:r>
              <a:rPr lang="en-GB" sz="1600" dirty="0"/>
              <a:t>The Forces Pension Society</a:t>
            </a:r>
          </a:p>
          <a:p>
            <a:pPr lvl="5">
              <a:spcBef>
                <a:spcPts val="0"/>
              </a:spcBef>
              <a:buNone/>
            </a:pPr>
            <a:r>
              <a:rPr lang="en-GB" sz="1600" dirty="0"/>
              <a:t>68 South Lambeth Road</a:t>
            </a:r>
          </a:p>
          <a:p>
            <a:pPr lvl="5">
              <a:spcBef>
                <a:spcPts val="0"/>
              </a:spcBef>
              <a:buNone/>
            </a:pPr>
            <a:r>
              <a:rPr lang="en-GB" sz="1600" dirty="0"/>
              <a:t>London SW8 1RL</a:t>
            </a:r>
          </a:p>
          <a:p>
            <a:pPr lvl="5">
              <a:spcBef>
                <a:spcPts val="0"/>
              </a:spcBef>
              <a:buNone/>
            </a:pPr>
            <a:endParaRPr lang="en-GB" sz="1600" dirty="0"/>
          </a:p>
          <a:p>
            <a:pPr lvl="5">
              <a:spcBef>
                <a:spcPts val="0"/>
              </a:spcBef>
              <a:buNone/>
            </a:pPr>
            <a:r>
              <a:rPr lang="en-GB" sz="1600" dirty="0"/>
              <a:t>Telephone: 020 7820 9988</a:t>
            </a:r>
          </a:p>
          <a:p>
            <a:pPr lvl="5">
              <a:spcBef>
                <a:spcPts val="0"/>
              </a:spcBef>
              <a:buNone/>
            </a:pPr>
            <a:r>
              <a:rPr lang="en-GB" sz="1600" dirty="0"/>
              <a:t>Fax: 020 7820 7583</a:t>
            </a:r>
          </a:p>
          <a:p>
            <a:pPr lvl="5">
              <a:spcBef>
                <a:spcPts val="0"/>
              </a:spcBef>
              <a:buNone/>
            </a:pPr>
            <a:r>
              <a:rPr lang="en-GB" sz="1600" dirty="0"/>
              <a:t>Email: </a:t>
            </a:r>
            <a:r>
              <a:rPr lang="en-GB" sz="1600" dirty="0">
                <a:hlinkClick r:id="rId3"/>
              </a:rPr>
              <a:t>memsec@forpen.co.uk</a:t>
            </a:r>
            <a:endParaRPr lang="en-GB" sz="1600" dirty="0"/>
          </a:p>
          <a:p>
            <a:pPr lvl="5">
              <a:spcBef>
                <a:spcPts val="0"/>
              </a:spcBef>
              <a:buNone/>
            </a:pPr>
            <a:r>
              <a:rPr lang="en-GB" sz="1600" dirty="0"/>
              <a:t>Website: </a:t>
            </a:r>
            <a:r>
              <a:rPr lang="en-GB" sz="1600" dirty="0">
                <a:hlinkClick r:id="rId4"/>
              </a:rPr>
              <a:t>www.forpen.org</a:t>
            </a:r>
            <a:endParaRPr lang="en-GB" sz="1600" dirty="0"/>
          </a:p>
          <a:p>
            <a:pPr>
              <a:spcBef>
                <a:spcPts val="0"/>
              </a:spcBef>
              <a:buNone/>
            </a:pPr>
            <a:endParaRPr lang="en-GB" sz="1600" dirty="0"/>
          </a:p>
        </p:txBody>
      </p:sp>
      <p:sp>
        <p:nvSpPr>
          <p:cNvPr id="3" name="Title 2"/>
          <p:cNvSpPr>
            <a:spLocks noGrp="1"/>
          </p:cNvSpPr>
          <p:nvPr>
            <p:ph type="title"/>
          </p:nvPr>
        </p:nvSpPr>
        <p:spPr/>
        <p:txBody>
          <a:bodyPr>
            <a:normAutofit/>
          </a:bodyPr>
          <a:lstStyle/>
          <a:p>
            <a:r>
              <a:rPr lang="en-GB" sz="2800" dirty="0"/>
              <a:t>Forces Pension Society</a:t>
            </a:r>
          </a:p>
        </p:txBody>
      </p:sp>
      <p:pic>
        <p:nvPicPr>
          <p:cNvPr id="102402" name="Picture 2" descr="Image result for forces pension society">
            <a:hlinkClick r:id="rId5"/>
          </p:cNvPr>
          <p:cNvPicPr>
            <a:picLocks noChangeAspect="1" noChangeArrowheads="1"/>
          </p:cNvPicPr>
          <p:nvPr/>
        </p:nvPicPr>
        <p:blipFill>
          <a:blip r:embed="rId6"/>
          <a:srcRect/>
          <a:stretch>
            <a:fillRect/>
          </a:stretch>
        </p:blipFill>
        <p:spPr bwMode="auto">
          <a:xfrm>
            <a:off x="546100" y="2786699"/>
            <a:ext cx="1600357" cy="235558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800" dirty="0"/>
              <a:t>The Motability Scheme</a:t>
            </a:r>
          </a:p>
        </p:txBody>
      </p:sp>
      <p:pic>
        <p:nvPicPr>
          <p:cNvPr id="95234" name="Picture 2" descr="Image result for Motability">
            <a:hlinkClick r:id="rId3"/>
          </p:cNvPr>
          <p:cNvPicPr>
            <a:picLocks noChangeAspect="1" noChangeArrowheads="1"/>
          </p:cNvPicPr>
          <p:nvPr/>
        </p:nvPicPr>
        <p:blipFill>
          <a:blip r:embed="rId4"/>
          <a:srcRect/>
          <a:stretch>
            <a:fillRect/>
          </a:stretch>
        </p:blipFill>
        <p:spPr bwMode="auto">
          <a:xfrm>
            <a:off x="1658319" y="2572329"/>
            <a:ext cx="5330770" cy="1963285"/>
          </a:xfrm>
          <a:prstGeom prst="rect">
            <a:avLst/>
          </a:prstGeom>
          <a:noFill/>
        </p:spPr>
      </p:pic>
      <p:sp>
        <p:nvSpPr>
          <p:cNvPr id="5" name="Rectangle 4"/>
          <p:cNvSpPr/>
          <p:nvPr/>
        </p:nvSpPr>
        <p:spPr>
          <a:xfrm>
            <a:off x="1030637" y="4976598"/>
            <a:ext cx="7214461" cy="584775"/>
          </a:xfrm>
          <a:prstGeom prst="rect">
            <a:avLst/>
          </a:prstGeom>
        </p:spPr>
        <p:txBody>
          <a:bodyPr wrap="square">
            <a:spAutoFit/>
          </a:bodyPr>
          <a:lstStyle/>
          <a:p>
            <a:r>
              <a:rPr lang="en-GB" sz="1600" dirty="0">
                <a:hlinkClick r:id="rId5"/>
              </a:rPr>
              <a:t>http://www.motability.co.uk/about-the-scheme/</a:t>
            </a:r>
            <a:endParaRPr lang="en-GB" sz="1600" dirty="0"/>
          </a:p>
          <a:p>
            <a:endParaRPr lang="en-GB" sz="1600" dirty="0"/>
          </a:p>
        </p:txBody>
      </p:sp>
      <p:sp>
        <p:nvSpPr>
          <p:cNvPr id="6" name="TextBox 5"/>
          <p:cNvSpPr txBox="1"/>
          <p:nvPr/>
        </p:nvSpPr>
        <p:spPr>
          <a:xfrm>
            <a:off x="362750" y="1417638"/>
            <a:ext cx="7829772" cy="584775"/>
          </a:xfrm>
          <a:prstGeom prst="rect">
            <a:avLst/>
          </a:prstGeom>
          <a:noFill/>
        </p:spPr>
        <p:txBody>
          <a:bodyPr wrap="none" rtlCol="0">
            <a:spAutoFit/>
          </a:bodyPr>
          <a:lstStyle/>
          <a:p>
            <a:r>
              <a:rPr lang="en-GB" sz="1600" dirty="0"/>
              <a:t>You may come across this scheme that provides help with leasing a car in exchange</a:t>
            </a:r>
          </a:p>
          <a:p>
            <a:r>
              <a:rPr lang="en-GB" sz="1600" dirty="0"/>
              <a:t>for the Armed Forces Independence Payment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6100"/>
            <a:ext cx="8229600" cy="1143000"/>
          </a:xfrm>
        </p:spPr>
        <p:txBody>
          <a:bodyPr>
            <a:normAutofit/>
          </a:bodyPr>
          <a:lstStyle/>
          <a:p>
            <a:pPr algn="ctr"/>
            <a:r>
              <a:rPr lang="en-GB" sz="4400" dirty="0">
                <a:latin typeface="+mn-lt"/>
              </a:rPr>
              <a:t>Legal Representation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342900" indent="-342900">
              <a:spcBef>
                <a:spcPts val="0"/>
              </a:spcBef>
            </a:pPr>
            <a:endParaRPr lang="en-GB" sz="1600" dirty="0"/>
          </a:p>
          <a:p>
            <a:pPr lvl="7" indent="-342900">
              <a:spcBef>
                <a:spcPts val="0"/>
              </a:spcBef>
              <a:buNone/>
            </a:pPr>
            <a:endParaRPr lang="en-GB" sz="1000" dirty="0"/>
          </a:p>
          <a:p>
            <a:pPr marL="342900" indent="-342900">
              <a:spcBef>
                <a:spcPts val="0"/>
              </a:spcBef>
              <a:buFont typeface="+mj-lt"/>
              <a:buAutoNum type="arabicPeriod"/>
            </a:pPr>
            <a:endParaRPr lang="en-GB" sz="1600" dirty="0"/>
          </a:p>
          <a:p>
            <a:pPr marL="342900" indent="-342900">
              <a:spcBef>
                <a:spcPts val="0"/>
              </a:spcBef>
            </a:pPr>
            <a:endParaRPr lang="en-GB" sz="1600" dirty="0"/>
          </a:p>
        </p:txBody>
      </p:sp>
      <p:sp>
        <p:nvSpPr>
          <p:cNvPr id="2" name="Title 1"/>
          <p:cNvSpPr>
            <a:spLocks noGrp="1"/>
          </p:cNvSpPr>
          <p:nvPr>
            <p:ph type="title"/>
          </p:nvPr>
        </p:nvSpPr>
        <p:spPr/>
        <p:txBody>
          <a:bodyPr>
            <a:normAutofit/>
          </a:bodyPr>
          <a:lstStyle/>
          <a:p>
            <a:r>
              <a:rPr lang="en-GB" sz="3200" dirty="0"/>
              <a:t>Legal Representation</a:t>
            </a:r>
          </a:p>
        </p:txBody>
      </p:sp>
      <p:pic>
        <p:nvPicPr>
          <p:cNvPr id="58370" name="Picture 2" descr="Image result for The Royal British Legion Solicitors Group">
            <a:hlinkClick r:id="rId3"/>
          </p:cNvPr>
          <p:cNvPicPr>
            <a:picLocks noChangeAspect="1" noChangeArrowheads="1"/>
          </p:cNvPicPr>
          <p:nvPr/>
        </p:nvPicPr>
        <p:blipFill>
          <a:blip r:embed="rId4"/>
          <a:srcRect/>
          <a:stretch>
            <a:fillRect/>
          </a:stretch>
        </p:blipFill>
        <p:spPr bwMode="auto">
          <a:xfrm>
            <a:off x="1052445" y="1417638"/>
            <a:ext cx="2662233" cy="337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Hilary Meredith Solicitors"/>
          <p:cNvPicPr>
            <a:picLocks noChangeAspect="1" noChangeArrowheads="1"/>
          </p:cNvPicPr>
          <p:nvPr/>
        </p:nvPicPr>
        <p:blipFill>
          <a:blip r:embed="rId5"/>
          <a:srcRect/>
          <a:stretch>
            <a:fillRect/>
          </a:stretch>
        </p:blipFill>
        <p:spPr bwMode="auto">
          <a:xfrm>
            <a:off x="4811645" y="1430338"/>
            <a:ext cx="3732446" cy="3336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tabLst>
                <a:tab pos="2960688" algn="l"/>
              </a:tabLst>
            </a:pPr>
            <a:r>
              <a:rPr lang="en-GB" sz="4400" dirty="0">
                <a:latin typeface="+mn-lt"/>
              </a:rPr>
              <a:t>The Bigger Picture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pfstonm\Documents\Advice for heros\Branding\COH_J011369 WHITE.png">
            <a:extLst>
              <a:ext uri="{FF2B5EF4-FFF2-40B4-BE49-F238E27FC236}">
                <a16:creationId xmlns:a16="http://schemas.microsoft.com/office/drawing/2014/main" id="{A48558DB-901D-46D6-8252-E0AEF79D210F}"/>
              </a:ext>
            </a:extLst>
          </p:cNvPr>
          <p:cNvPicPr>
            <a:picLocks noChangeAspect="1" noChangeArrowheads="1"/>
          </p:cNvPicPr>
          <p:nvPr/>
        </p:nvPicPr>
        <p:blipFill>
          <a:blip r:embed="rId3"/>
          <a:srcRect/>
          <a:stretch>
            <a:fillRect/>
          </a:stretch>
        </p:blipFill>
        <p:spPr bwMode="auto">
          <a:xfrm>
            <a:off x="2082800" y="1823479"/>
            <a:ext cx="4978400" cy="205327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5" y="274638"/>
            <a:ext cx="6385301" cy="1143000"/>
          </a:xfrm>
        </p:spPr>
        <p:txBody>
          <a:bodyPr>
            <a:normAutofit/>
          </a:bodyPr>
          <a:lstStyle/>
          <a:p>
            <a:r>
              <a:rPr lang="en-GB" sz="3200" dirty="0"/>
              <a:t>Society Strategy</a:t>
            </a:r>
          </a:p>
        </p:txBody>
      </p:sp>
      <p:sp>
        <p:nvSpPr>
          <p:cNvPr id="3" name="Content Placeholder 2"/>
          <p:cNvSpPr>
            <a:spLocks noGrp="1"/>
          </p:cNvSpPr>
          <p:nvPr>
            <p:ph idx="1"/>
          </p:nvPr>
        </p:nvSpPr>
        <p:spPr/>
        <p:txBody>
          <a:bodyPr>
            <a:normAutofit/>
          </a:bodyPr>
          <a:lstStyle/>
          <a:p>
            <a:pPr marL="342900" indent="-342900">
              <a:spcBef>
                <a:spcPts val="0"/>
              </a:spcBef>
            </a:pPr>
            <a:endParaRPr lang="en-GB" sz="1600" dirty="0"/>
          </a:p>
          <a:p>
            <a:pPr marL="342900" indent="-342900">
              <a:spcBef>
                <a:spcPts val="0"/>
              </a:spcBef>
              <a:buFont typeface="+mj-lt"/>
              <a:buAutoNum type="arabicPeriod"/>
            </a:pPr>
            <a:endParaRPr lang="en-GB" sz="1600" dirty="0"/>
          </a:p>
          <a:p>
            <a:pPr marL="342900" indent="-342900">
              <a:spcBef>
                <a:spcPts val="0"/>
              </a:spcBef>
              <a:buFont typeface="+mj-lt"/>
              <a:buAutoNum type="arabicPeriod"/>
            </a:pPr>
            <a:endParaRPr lang="en-GB" sz="1600" dirty="0"/>
          </a:p>
          <a:p>
            <a:pPr marL="342900" indent="-342900">
              <a:spcBef>
                <a:spcPts val="0"/>
              </a:spcBef>
            </a:pPr>
            <a:endParaRPr lang="en-GB" sz="1600" dirty="0"/>
          </a:p>
        </p:txBody>
      </p:sp>
      <p:graphicFrame>
        <p:nvGraphicFramePr>
          <p:cNvPr id="11" name="Diagram 10"/>
          <p:cNvGraphicFramePr/>
          <p:nvPr>
            <p:extLst>
              <p:ext uri="{D42A27DB-BD31-4B8C-83A1-F6EECF244321}">
                <p14:modId xmlns:p14="http://schemas.microsoft.com/office/powerpoint/2010/main" val="1833972972"/>
              </p:ext>
            </p:extLst>
          </p:nvPr>
        </p:nvGraphicFramePr>
        <p:xfrm>
          <a:off x="1139125" y="1134533"/>
          <a:ext cx="6865749" cy="4569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4ACC01-E945-4BC8-8341-FEB6E91C05C0}"/>
              </a:ext>
            </a:extLst>
          </p:cNvPr>
          <p:cNvSpPr/>
          <p:nvPr/>
        </p:nvSpPr>
        <p:spPr>
          <a:xfrm>
            <a:off x="-88924" y="0"/>
            <a:ext cx="9232924" cy="5375208"/>
          </a:xfrm>
          <a:prstGeom prst="rect">
            <a:avLst/>
          </a:prstGeom>
          <a:solidFill>
            <a:srgbClr val="1114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4" descr="http://www.oncoursefoundationusa.org/images/dynamic/getImage.gif?ID=100112">
            <a:extLst>
              <a:ext uri="{FF2B5EF4-FFF2-40B4-BE49-F238E27FC236}">
                <a16:creationId xmlns:a16="http://schemas.microsoft.com/office/drawing/2014/main" id="{16D75140-00C7-41C6-A996-7F7E01D00772}"/>
              </a:ext>
            </a:extLst>
          </p:cNvPr>
          <p:cNvPicPr>
            <a:picLocks noChangeAspect="1" noChangeArrowheads="1"/>
          </p:cNvPicPr>
          <p:nvPr/>
        </p:nvPicPr>
        <p:blipFill>
          <a:blip r:embed="rId3"/>
          <a:srcRect l="3495"/>
          <a:stretch>
            <a:fillRect/>
          </a:stretch>
        </p:blipFill>
        <p:spPr bwMode="auto">
          <a:xfrm>
            <a:off x="-88924" y="1"/>
            <a:ext cx="9232924" cy="3118722"/>
          </a:xfrm>
          <a:prstGeom prst="rect">
            <a:avLst/>
          </a:prstGeom>
          <a:noFill/>
        </p:spPr>
      </p:pic>
      <p:pic>
        <p:nvPicPr>
          <p:cNvPr id="12" name="Picture 2" descr="C:\Users\apfstonm\Documents\Advice for heros\Branding\COH_J011369 WHITE.png">
            <a:extLst>
              <a:ext uri="{FF2B5EF4-FFF2-40B4-BE49-F238E27FC236}">
                <a16:creationId xmlns:a16="http://schemas.microsoft.com/office/drawing/2014/main" id="{7A42A243-6498-4729-A647-01069EE1B078}"/>
              </a:ext>
            </a:extLst>
          </p:cNvPr>
          <p:cNvPicPr>
            <a:picLocks noChangeAspect="1" noChangeArrowheads="1"/>
          </p:cNvPicPr>
          <p:nvPr/>
        </p:nvPicPr>
        <p:blipFill>
          <a:blip r:embed="rId4"/>
          <a:srcRect/>
          <a:stretch>
            <a:fillRect/>
          </a:stretch>
        </p:blipFill>
        <p:spPr bwMode="auto">
          <a:xfrm>
            <a:off x="5257801" y="578879"/>
            <a:ext cx="3282886" cy="1353979"/>
          </a:xfrm>
          <a:prstGeom prst="rect">
            <a:avLst/>
          </a:prstGeom>
          <a:noFill/>
        </p:spPr>
      </p:pic>
      <p:sp>
        <p:nvSpPr>
          <p:cNvPr id="14" name="Title 1">
            <a:extLst>
              <a:ext uri="{FF2B5EF4-FFF2-40B4-BE49-F238E27FC236}">
                <a16:creationId xmlns:a16="http://schemas.microsoft.com/office/drawing/2014/main" id="{3CB01AB2-3C0E-4089-928A-8B838A7F6014}"/>
              </a:ext>
            </a:extLst>
          </p:cNvPr>
          <p:cNvSpPr txBox="1">
            <a:spLocks/>
          </p:cNvSpPr>
          <p:nvPr/>
        </p:nvSpPr>
        <p:spPr>
          <a:xfrm>
            <a:off x="654304" y="2912312"/>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bg1"/>
                </a:solidFill>
                <a:latin typeface="Arial MT"/>
                <a:ea typeface="+mj-ea"/>
                <a:cs typeface="Arial M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a:t>Learning Outcomes</a:t>
            </a:r>
            <a:endParaRPr lang="en-GB" sz="2800" dirty="0"/>
          </a:p>
        </p:txBody>
      </p:sp>
      <p:sp>
        <p:nvSpPr>
          <p:cNvPr id="16" name="Content Placeholder 2">
            <a:extLst>
              <a:ext uri="{FF2B5EF4-FFF2-40B4-BE49-F238E27FC236}">
                <a16:creationId xmlns:a16="http://schemas.microsoft.com/office/drawing/2014/main" id="{349B8375-8AF1-4E7F-B9A2-8D053D525F64}"/>
              </a:ext>
            </a:extLst>
          </p:cNvPr>
          <p:cNvSpPr txBox="1">
            <a:spLocks/>
          </p:cNvSpPr>
          <p:nvPr/>
        </p:nvSpPr>
        <p:spPr>
          <a:xfrm>
            <a:off x="412738" y="3917238"/>
            <a:ext cx="8229600" cy="2915940"/>
          </a:xfrm>
          <a:prstGeom prst="rect">
            <a:avLst/>
          </a:prstGeom>
        </p:spPr>
        <p:txBody>
          <a:bodyPr vert="horz" lIns="91440" tIns="45720" rIns="91440" bIns="45720" rtlCol="0">
            <a:normAutofit/>
          </a:bodyPr>
          <a:lstStyle>
            <a:lvl1pPr marL="0" indent="0" algn="l" defTabSz="457200" rtl="0" eaLnBrk="1" latinLnBrk="0" hangingPunct="1">
              <a:spcBef>
                <a:spcPts val="600"/>
              </a:spcBef>
              <a:buFont typeface="Arial"/>
              <a:buNone/>
              <a:defRPr sz="2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ts val="0"/>
              </a:spcBef>
              <a:buFont typeface="+mj-lt"/>
              <a:buAutoNum type="arabicPeriod"/>
            </a:pPr>
            <a:r>
              <a:rPr lang="en-GB" sz="1200" dirty="0">
                <a:solidFill>
                  <a:schemeClr val="bg1"/>
                </a:solidFill>
              </a:rPr>
              <a:t>Understand key aspects of the Personal Finance Society pro bono initiative entitled Forces </a:t>
            </a:r>
            <a:r>
              <a:rPr lang="en-GB" sz="1200" dirty="0" err="1">
                <a:solidFill>
                  <a:schemeClr val="bg1"/>
                </a:solidFill>
              </a:rPr>
              <a:t>MoneyPlan</a:t>
            </a:r>
            <a:r>
              <a:rPr lang="en-GB" sz="1200" dirty="0">
                <a:solidFill>
                  <a:schemeClr val="bg1"/>
                </a:solidFill>
              </a:rPr>
              <a:t> and your role within it</a:t>
            </a:r>
          </a:p>
          <a:p>
            <a:pPr marL="514350" indent="-514350">
              <a:spcBef>
                <a:spcPts val="0"/>
              </a:spcBef>
              <a:buFont typeface="+mj-lt"/>
              <a:buAutoNum type="arabicPeriod"/>
            </a:pPr>
            <a:r>
              <a:rPr lang="en-GB" sz="1200" dirty="0">
                <a:solidFill>
                  <a:schemeClr val="bg1"/>
                </a:solidFill>
              </a:rPr>
              <a:t>Appreciate the details and working of the Armed Forces Compensation Scheme and the role of personal injury and compensation trusts</a:t>
            </a:r>
          </a:p>
          <a:p>
            <a:pPr marL="514350" indent="-514350">
              <a:spcBef>
                <a:spcPts val="0"/>
              </a:spcBef>
              <a:buFont typeface="+mj-lt"/>
              <a:buAutoNum type="arabicPeriod"/>
            </a:pPr>
            <a:r>
              <a:rPr lang="en-GB" sz="1200" dirty="0">
                <a:solidFill>
                  <a:schemeClr val="bg1"/>
                </a:solidFill>
              </a:rPr>
              <a:t>Be able to access primary sources of further information and support relevant to injured and sick forces personnel and veterans</a:t>
            </a:r>
          </a:p>
          <a:p>
            <a:pPr marL="514350" indent="-514350">
              <a:spcBef>
                <a:spcPts val="0"/>
              </a:spcBef>
              <a:buFont typeface="+mj-lt"/>
              <a:buAutoNum type="arabicPeriod"/>
            </a:pPr>
            <a:endParaRPr lang="en-GB" sz="2000" dirty="0">
              <a:solidFill>
                <a:schemeClr val="bg1"/>
              </a:solidFill>
            </a:endParaRPr>
          </a:p>
          <a:p>
            <a:pPr>
              <a:spcBef>
                <a:spcPts val="0"/>
              </a:spcBef>
            </a:pPr>
            <a:endParaRPr lang="en-GB" sz="2000" dirty="0">
              <a:solidFill>
                <a:schemeClr val="bg1"/>
              </a:solidFill>
            </a:endParaRPr>
          </a:p>
          <a:p>
            <a:pPr marL="514350" indent="-514350">
              <a:spcBef>
                <a:spcPts val="0"/>
              </a:spcBef>
            </a:pPr>
            <a:endParaRPr lang="en-GB" sz="2000" dirty="0">
              <a:solidFill>
                <a:schemeClr val="bg1"/>
              </a:solidFill>
            </a:endParaRPr>
          </a:p>
        </p:txBody>
      </p:sp>
    </p:spTree>
    <p:extLst>
      <p:ext uri="{BB962C8B-B14F-4D97-AF65-F5344CB8AC3E}">
        <p14:creationId xmlns:p14="http://schemas.microsoft.com/office/powerpoint/2010/main" val="76387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normAutofit/>
          </a:bodyPr>
          <a:lstStyle/>
          <a:p>
            <a:r>
              <a:rPr lang="en-GB" sz="3200" dirty="0"/>
              <a:t>What is</a:t>
            </a:r>
          </a:p>
        </p:txBody>
      </p:sp>
      <p:sp>
        <p:nvSpPr>
          <p:cNvPr id="3" name="Content Placeholder 2"/>
          <p:cNvSpPr>
            <a:spLocks noGrp="1"/>
          </p:cNvSpPr>
          <p:nvPr>
            <p:ph idx="1"/>
          </p:nvPr>
        </p:nvSpPr>
        <p:spPr>
          <a:xfrm>
            <a:off x="457200" y="1600200"/>
            <a:ext cx="8229600" cy="4123267"/>
          </a:xfrm>
        </p:spPr>
        <p:txBody>
          <a:bodyPr>
            <a:normAutofit/>
          </a:bodyPr>
          <a:lstStyle/>
          <a:p>
            <a:pPr marL="342900" indent="-342900">
              <a:spcBef>
                <a:spcPts val="0"/>
              </a:spcBef>
            </a:pPr>
            <a:endParaRPr lang="en-GB" sz="1600" dirty="0"/>
          </a:p>
          <a:p>
            <a:pPr marL="342900" indent="-342900">
              <a:spcBef>
                <a:spcPts val="0"/>
              </a:spcBef>
              <a:buFont typeface="+mj-lt"/>
              <a:buAutoNum type="arabicPeriod"/>
            </a:pPr>
            <a:endParaRPr lang="en-GB" sz="1600" dirty="0"/>
          </a:p>
          <a:p>
            <a:pPr marL="342900" indent="-342900">
              <a:spcBef>
                <a:spcPts val="0"/>
              </a:spcBef>
              <a:buFont typeface="+mj-lt"/>
              <a:buAutoNum type="arabicPeriod"/>
            </a:pPr>
            <a:endParaRPr lang="en-GB" sz="1600" dirty="0"/>
          </a:p>
          <a:p>
            <a:pPr marL="342900" indent="-342900">
              <a:spcBef>
                <a:spcPts val="0"/>
              </a:spcBef>
            </a:pPr>
            <a:endParaRPr lang="en-GB" sz="1600" dirty="0"/>
          </a:p>
        </p:txBody>
      </p:sp>
      <p:pic>
        <p:nvPicPr>
          <p:cNvPr id="6" name="Picture 5" descr="S:\PFS Folder\Forces MoneyPlan\Logos\Forces MoneyPlan Logo 2 Medium March 2017.png"/>
          <p:cNvPicPr>
            <a:picLocks noChangeAspect="1" noChangeArrowheads="1"/>
          </p:cNvPicPr>
          <p:nvPr/>
        </p:nvPicPr>
        <p:blipFill>
          <a:blip r:embed="rId3"/>
          <a:srcRect/>
          <a:stretch>
            <a:fillRect/>
          </a:stretch>
        </p:blipFill>
        <p:spPr bwMode="auto">
          <a:xfrm>
            <a:off x="638965" y="2191354"/>
            <a:ext cx="3262676" cy="1283940"/>
          </a:xfrm>
          <a:prstGeom prst="rect">
            <a:avLst/>
          </a:prstGeom>
          <a:noFill/>
        </p:spPr>
      </p:pic>
      <p:sp>
        <p:nvSpPr>
          <p:cNvPr id="7" name="Rectangle 6"/>
          <p:cNvSpPr/>
          <p:nvPr/>
        </p:nvSpPr>
        <p:spPr>
          <a:xfrm>
            <a:off x="638965" y="4288357"/>
            <a:ext cx="7286171" cy="584775"/>
          </a:xfrm>
          <a:prstGeom prst="rect">
            <a:avLst/>
          </a:prstGeom>
        </p:spPr>
        <p:txBody>
          <a:bodyPr wrap="square">
            <a:spAutoFit/>
          </a:bodyPr>
          <a:lstStyle/>
          <a:p>
            <a:r>
              <a:rPr lang="en-GB" sz="1600" dirty="0">
                <a:hlinkClick r:id="rId4"/>
              </a:rPr>
              <a:t>http://www.thepfs.org/about/inside-the-pfs/forcesmoneyplan/</a:t>
            </a:r>
            <a:endParaRPr lang="en-GB" sz="1600" dirty="0"/>
          </a:p>
          <a:p>
            <a:endParaRPr lang="en-GB" sz="1600" dirty="0"/>
          </a:p>
        </p:txBody>
      </p:sp>
      <p:pic>
        <p:nvPicPr>
          <p:cNvPr id="8" name="Picture 7"/>
          <p:cNvPicPr>
            <a:picLocks noChangeAspect="1"/>
          </p:cNvPicPr>
          <p:nvPr/>
        </p:nvPicPr>
        <p:blipFill>
          <a:blip r:embed="rId5"/>
          <a:stretch>
            <a:fillRect/>
          </a:stretch>
        </p:blipFill>
        <p:spPr>
          <a:xfrm>
            <a:off x="5502054" y="1629904"/>
            <a:ext cx="2159000" cy="2159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5" y="274638"/>
            <a:ext cx="6385301" cy="1143000"/>
          </a:xfrm>
        </p:spPr>
        <p:txBody>
          <a:bodyPr>
            <a:normAutofit/>
          </a:bodyPr>
          <a:lstStyle/>
          <a:p>
            <a:r>
              <a:rPr lang="en-GB" sz="3200" dirty="0"/>
              <a:t>Who are</a:t>
            </a:r>
          </a:p>
        </p:txBody>
      </p:sp>
      <p:sp>
        <p:nvSpPr>
          <p:cNvPr id="3" name="Content Placeholder 2"/>
          <p:cNvSpPr>
            <a:spLocks noGrp="1"/>
          </p:cNvSpPr>
          <p:nvPr>
            <p:ph idx="1"/>
          </p:nvPr>
        </p:nvSpPr>
        <p:spPr/>
        <p:txBody>
          <a:bodyPr>
            <a:normAutofit/>
          </a:bodyPr>
          <a:lstStyle/>
          <a:p>
            <a:pPr marL="342900" indent="-342900">
              <a:spcBef>
                <a:spcPts val="0"/>
              </a:spcBef>
            </a:pPr>
            <a:endParaRPr lang="en-GB" sz="1600" dirty="0"/>
          </a:p>
          <a:p>
            <a:pPr marL="342900" indent="-342900">
              <a:spcBef>
                <a:spcPts val="0"/>
              </a:spcBef>
              <a:buFont typeface="+mj-lt"/>
              <a:buAutoNum type="arabicPeriod"/>
            </a:pPr>
            <a:endParaRPr lang="en-GB" sz="1600" dirty="0"/>
          </a:p>
          <a:p>
            <a:pPr marL="342900" indent="-342900">
              <a:spcBef>
                <a:spcPts val="0"/>
              </a:spcBef>
              <a:buFont typeface="+mj-lt"/>
              <a:buAutoNum type="arabicPeriod"/>
            </a:pPr>
            <a:endParaRPr lang="en-GB" sz="1600" dirty="0"/>
          </a:p>
          <a:p>
            <a:pPr marL="342900" indent="-342900">
              <a:spcBef>
                <a:spcPts val="0"/>
              </a:spcBef>
            </a:pPr>
            <a:endParaRPr lang="en-GB" sz="1600" dirty="0"/>
          </a:p>
        </p:txBody>
      </p:sp>
      <p:sp>
        <p:nvSpPr>
          <p:cNvPr id="6" name="TextBox 5"/>
          <p:cNvSpPr txBox="1"/>
          <p:nvPr/>
        </p:nvSpPr>
        <p:spPr>
          <a:xfrm>
            <a:off x="776683" y="4045282"/>
            <a:ext cx="3605731" cy="707886"/>
          </a:xfrm>
          <a:prstGeom prst="rect">
            <a:avLst/>
          </a:prstGeom>
          <a:noFill/>
        </p:spPr>
        <p:txBody>
          <a:bodyPr wrap="none" rtlCol="0">
            <a:spAutoFit/>
          </a:bodyPr>
          <a:lstStyle/>
          <a:p>
            <a:r>
              <a:rPr lang="en-GB" sz="2000" dirty="0">
                <a:hlinkClick r:id="rId3"/>
              </a:rPr>
              <a:t>www.oncoursefoundation.com</a:t>
            </a:r>
            <a:endParaRPr lang="en-GB" sz="2000" dirty="0"/>
          </a:p>
          <a:p>
            <a:endParaRPr lang="en-GB" sz="2000" dirty="0"/>
          </a:p>
        </p:txBody>
      </p:sp>
      <p:pic>
        <p:nvPicPr>
          <p:cNvPr id="7" name="Picture 6" descr="Logo"/>
          <p:cNvPicPr/>
          <p:nvPr/>
        </p:nvPicPr>
        <p:blipFill>
          <a:blip r:embed="rId4" cstate="print"/>
          <a:srcRect/>
          <a:stretch>
            <a:fillRect/>
          </a:stretch>
        </p:blipFill>
        <p:spPr bwMode="auto">
          <a:xfrm>
            <a:off x="667871" y="2187067"/>
            <a:ext cx="3936028" cy="1215352"/>
          </a:xfrm>
          <a:prstGeom prst="rect">
            <a:avLst/>
          </a:prstGeom>
          <a:noFill/>
          <a:ln w="9525">
            <a:noFill/>
            <a:miter lim="800000"/>
            <a:headEnd/>
            <a:tailEnd/>
          </a:ln>
        </p:spPr>
      </p:pic>
      <p:pic>
        <p:nvPicPr>
          <p:cNvPr id="8" name="Picture 7"/>
          <p:cNvPicPr>
            <a:picLocks noChangeAspect="1"/>
          </p:cNvPicPr>
          <p:nvPr/>
        </p:nvPicPr>
        <p:blipFill>
          <a:blip r:embed="rId5"/>
          <a:stretch>
            <a:fillRect/>
          </a:stretch>
        </p:blipFill>
        <p:spPr>
          <a:xfrm>
            <a:off x="5502054" y="1629904"/>
            <a:ext cx="2159000" cy="2159000"/>
          </a:xfrm>
          <a:prstGeom prst="rect">
            <a:avLst/>
          </a:prstGeom>
        </p:spPr>
      </p:pic>
    </p:spTree>
    <p:extLst>
      <p:ext uri="{BB962C8B-B14F-4D97-AF65-F5344CB8AC3E}">
        <p14:creationId xmlns:p14="http://schemas.microsoft.com/office/powerpoint/2010/main" val="1083266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5" y="274638"/>
            <a:ext cx="6385301" cy="1143000"/>
          </a:xfrm>
        </p:spPr>
        <p:txBody>
          <a:bodyPr>
            <a:normAutofit/>
          </a:bodyPr>
          <a:lstStyle/>
          <a:p>
            <a:r>
              <a:rPr lang="en-GB" sz="3200" dirty="0"/>
              <a:t>Who are</a:t>
            </a:r>
          </a:p>
        </p:txBody>
      </p:sp>
      <p:sp>
        <p:nvSpPr>
          <p:cNvPr id="3" name="Content Placeholder 2"/>
          <p:cNvSpPr>
            <a:spLocks noGrp="1"/>
          </p:cNvSpPr>
          <p:nvPr>
            <p:ph idx="1"/>
          </p:nvPr>
        </p:nvSpPr>
        <p:spPr/>
        <p:txBody>
          <a:bodyPr>
            <a:normAutofit/>
          </a:bodyPr>
          <a:lstStyle/>
          <a:p>
            <a:pPr marL="342900" indent="-342900">
              <a:spcBef>
                <a:spcPts val="0"/>
              </a:spcBef>
            </a:pPr>
            <a:endParaRPr lang="en-GB" sz="1600" dirty="0"/>
          </a:p>
          <a:p>
            <a:pPr marL="342900" indent="-342900">
              <a:spcBef>
                <a:spcPts val="0"/>
              </a:spcBef>
              <a:buFont typeface="+mj-lt"/>
              <a:buAutoNum type="arabicPeriod"/>
            </a:pPr>
            <a:endParaRPr lang="en-GB" sz="1600" dirty="0"/>
          </a:p>
          <a:p>
            <a:pPr marL="342900" indent="-342900">
              <a:spcBef>
                <a:spcPts val="0"/>
              </a:spcBef>
              <a:buFont typeface="+mj-lt"/>
              <a:buAutoNum type="arabicPeriod"/>
            </a:pPr>
            <a:endParaRPr lang="en-GB" sz="1600" dirty="0"/>
          </a:p>
          <a:p>
            <a:pPr marL="342900" indent="-342900">
              <a:spcBef>
                <a:spcPts val="0"/>
              </a:spcBef>
            </a:pPr>
            <a:endParaRPr lang="en-GB" sz="1600" dirty="0"/>
          </a:p>
        </p:txBody>
      </p:sp>
      <p:sp>
        <p:nvSpPr>
          <p:cNvPr id="6" name="TextBox 5"/>
          <p:cNvSpPr txBox="1"/>
          <p:nvPr/>
        </p:nvSpPr>
        <p:spPr>
          <a:xfrm>
            <a:off x="590898" y="4192571"/>
            <a:ext cx="2066848" cy="400110"/>
          </a:xfrm>
          <a:prstGeom prst="rect">
            <a:avLst/>
          </a:prstGeom>
          <a:noFill/>
        </p:spPr>
        <p:txBody>
          <a:bodyPr wrap="none" rtlCol="0">
            <a:spAutoFit/>
          </a:bodyPr>
          <a:lstStyle/>
          <a:p>
            <a:r>
              <a:rPr lang="en-GB" sz="2000" dirty="0">
                <a:hlinkClick r:id="rId3"/>
              </a:rPr>
              <a:t>www.blesma.org</a:t>
            </a:r>
            <a:endParaRPr lang="en-GB" sz="2000" dirty="0"/>
          </a:p>
        </p:txBody>
      </p:sp>
      <p:pic>
        <p:nvPicPr>
          <p:cNvPr id="8" name="Picture 7"/>
          <p:cNvPicPr>
            <a:picLocks noChangeAspect="1"/>
          </p:cNvPicPr>
          <p:nvPr/>
        </p:nvPicPr>
        <p:blipFill>
          <a:blip r:embed="rId4"/>
          <a:stretch>
            <a:fillRect/>
          </a:stretch>
        </p:blipFill>
        <p:spPr>
          <a:xfrm>
            <a:off x="5502054" y="1629904"/>
            <a:ext cx="2159000" cy="2159000"/>
          </a:xfrm>
          <a:prstGeom prst="rect">
            <a:avLst/>
          </a:prstGeom>
        </p:spPr>
      </p:pic>
      <p:pic>
        <p:nvPicPr>
          <p:cNvPr id="5" name="Picture 4">
            <a:extLst>
              <a:ext uri="{FF2B5EF4-FFF2-40B4-BE49-F238E27FC236}">
                <a16:creationId xmlns:a16="http://schemas.microsoft.com/office/drawing/2014/main" id="{652292B8-595E-48BF-A8FE-C6E11C9DB9FF}"/>
              </a:ext>
            </a:extLst>
          </p:cNvPr>
          <p:cNvPicPr>
            <a:picLocks noChangeAspect="1"/>
          </p:cNvPicPr>
          <p:nvPr/>
        </p:nvPicPr>
        <p:blipFill>
          <a:blip r:embed="rId5"/>
          <a:stretch>
            <a:fillRect/>
          </a:stretch>
        </p:blipFill>
        <p:spPr>
          <a:xfrm>
            <a:off x="232475" y="1944413"/>
            <a:ext cx="4850542" cy="20168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5" y="274638"/>
            <a:ext cx="6385301" cy="1143000"/>
          </a:xfrm>
        </p:spPr>
        <p:txBody>
          <a:bodyPr>
            <a:normAutofit/>
          </a:bodyPr>
          <a:lstStyle/>
          <a:p>
            <a:r>
              <a:rPr lang="en-GB" sz="3200" dirty="0"/>
              <a:t>Who are</a:t>
            </a:r>
          </a:p>
        </p:txBody>
      </p:sp>
      <p:sp>
        <p:nvSpPr>
          <p:cNvPr id="3" name="Content Placeholder 2"/>
          <p:cNvSpPr>
            <a:spLocks noGrp="1"/>
          </p:cNvSpPr>
          <p:nvPr>
            <p:ph idx="1"/>
          </p:nvPr>
        </p:nvSpPr>
        <p:spPr/>
        <p:txBody>
          <a:bodyPr>
            <a:normAutofit/>
          </a:bodyPr>
          <a:lstStyle/>
          <a:p>
            <a:pPr marL="342900" indent="-342900">
              <a:spcBef>
                <a:spcPts val="0"/>
              </a:spcBef>
            </a:pPr>
            <a:endParaRPr lang="en-GB" sz="1600" dirty="0"/>
          </a:p>
          <a:p>
            <a:pPr marL="342900" indent="-342900">
              <a:spcBef>
                <a:spcPts val="0"/>
              </a:spcBef>
              <a:buFont typeface="+mj-lt"/>
              <a:buAutoNum type="arabicPeriod"/>
            </a:pPr>
            <a:endParaRPr lang="en-GB" sz="1600" dirty="0"/>
          </a:p>
          <a:p>
            <a:pPr marL="342900" indent="-342900">
              <a:spcBef>
                <a:spcPts val="0"/>
              </a:spcBef>
              <a:buFont typeface="+mj-lt"/>
              <a:buAutoNum type="arabicPeriod"/>
            </a:pPr>
            <a:endParaRPr lang="en-GB" sz="1600" dirty="0"/>
          </a:p>
          <a:p>
            <a:pPr marL="342900" indent="-342900">
              <a:spcBef>
                <a:spcPts val="0"/>
              </a:spcBef>
            </a:pPr>
            <a:endParaRPr lang="en-GB" sz="1600" dirty="0"/>
          </a:p>
        </p:txBody>
      </p:sp>
      <p:pic>
        <p:nvPicPr>
          <p:cNvPr id="8" name="Picture 7"/>
          <p:cNvPicPr>
            <a:picLocks noChangeAspect="1"/>
          </p:cNvPicPr>
          <p:nvPr/>
        </p:nvPicPr>
        <p:blipFill>
          <a:blip r:embed="rId3"/>
          <a:stretch>
            <a:fillRect/>
          </a:stretch>
        </p:blipFill>
        <p:spPr>
          <a:xfrm>
            <a:off x="5502054" y="1629904"/>
            <a:ext cx="2159000" cy="2159000"/>
          </a:xfrm>
          <a:prstGeom prst="rect">
            <a:avLst/>
          </a:prstGeom>
        </p:spPr>
      </p:pic>
      <p:pic>
        <p:nvPicPr>
          <p:cNvPr id="7" name="Picture 2" descr="Image result for forces pension society">
            <a:hlinkClick r:id="rId4"/>
            <a:extLst>
              <a:ext uri="{FF2B5EF4-FFF2-40B4-BE49-F238E27FC236}">
                <a16:creationId xmlns:a16="http://schemas.microsoft.com/office/drawing/2014/main" id="{1D04FBA6-3235-4E6B-B1C6-C16C336D1268}"/>
              </a:ext>
            </a:extLst>
          </p:cNvPr>
          <p:cNvPicPr>
            <a:picLocks noChangeAspect="1" noChangeArrowheads="1"/>
          </p:cNvPicPr>
          <p:nvPr/>
        </p:nvPicPr>
        <p:blipFill>
          <a:blip r:embed="rId5"/>
          <a:srcRect/>
          <a:stretch>
            <a:fillRect/>
          </a:stretch>
        </p:blipFill>
        <p:spPr bwMode="auto">
          <a:xfrm>
            <a:off x="1251525" y="1629904"/>
            <a:ext cx="1600357" cy="2355581"/>
          </a:xfrm>
          <a:prstGeom prst="rect">
            <a:avLst/>
          </a:prstGeom>
          <a:noFill/>
        </p:spPr>
      </p:pic>
      <p:sp>
        <p:nvSpPr>
          <p:cNvPr id="4" name="TextBox 3">
            <a:extLst>
              <a:ext uri="{FF2B5EF4-FFF2-40B4-BE49-F238E27FC236}">
                <a16:creationId xmlns:a16="http://schemas.microsoft.com/office/drawing/2014/main" id="{71A41D29-BE98-41BB-A783-67FE3713E499}"/>
              </a:ext>
            </a:extLst>
          </p:cNvPr>
          <p:cNvSpPr txBox="1"/>
          <p:nvPr/>
        </p:nvSpPr>
        <p:spPr>
          <a:xfrm>
            <a:off x="705678" y="4386853"/>
            <a:ext cx="5088835" cy="707886"/>
          </a:xfrm>
          <a:prstGeom prst="rect">
            <a:avLst/>
          </a:prstGeom>
          <a:noFill/>
        </p:spPr>
        <p:txBody>
          <a:bodyPr wrap="square" rtlCol="0">
            <a:spAutoFit/>
          </a:bodyPr>
          <a:lstStyle/>
          <a:p>
            <a:r>
              <a:rPr lang="en-GB" sz="2000" dirty="0">
                <a:hlinkClick r:id="rId6"/>
              </a:rPr>
              <a:t>https://forcespensionsociety.org/about-us/</a:t>
            </a:r>
            <a:endParaRPr lang="en-GB" sz="2000" dirty="0"/>
          </a:p>
          <a:p>
            <a:endParaRPr lang="en-GB" sz="2000" dirty="0"/>
          </a:p>
        </p:txBody>
      </p:sp>
    </p:spTree>
    <p:extLst>
      <p:ext uri="{BB962C8B-B14F-4D97-AF65-F5344CB8AC3E}">
        <p14:creationId xmlns:p14="http://schemas.microsoft.com/office/powerpoint/2010/main" val="1870535201"/>
      </p:ext>
    </p:extLst>
  </p:cSld>
  <p:clrMapOvr>
    <a:masterClrMapping/>
  </p:clrMapOvr>
</p:sld>
</file>

<file path=ppt/theme/theme1.xml><?xml version="1.0" encoding="utf-8"?>
<a:theme xmlns:a="http://schemas.openxmlformats.org/drawingml/2006/main" name="CII Ipswich, Suffolk and North Essex+Centenary Master Template">
  <a:themeElements>
    <a:clrScheme name="Custom 6">
      <a:dk1>
        <a:sysClr val="windowText" lastClr="000000"/>
      </a:dk1>
      <a:lt1>
        <a:sysClr val="window" lastClr="FFFFFF"/>
      </a:lt1>
      <a:dk2>
        <a:srgbClr val="2F1B48"/>
      </a:dk2>
      <a:lt2>
        <a:srgbClr val="FFFFFF"/>
      </a:lt2>
      <a:accent1>
        <a:srgbClr val="FFCC00"/>
      </a:accent1>
      <a:accent2>
        <a:srgbClr val="2F1B48"/>
      </a:accent2>
      <a:accent3>
        <a:srgbClr val="808080"/>
      </a:accent3>
      <a:accent4>
        <a:srgbClr val="CC99FF"/>
      </a:accent4>
      <a:accent5>
        <a:srgbClr val="C0C0C0"/>
      </a:accent5>
      <a:accent6>
        <a:srgbClr val="706AAA"/>
      </a:accent6>
      <a:hlink>
        <a:srgbClr val="2F1B48"/>
      </a:hlink>
      <a:folHlink>
        <a:srgbClr val="C2BF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CII Ipswich, Suffolk and North Essex+Centenary Master Template.potx</Template>
  <TotalTime>0</TotalTime>
  <Words>6996</Words>
  <Application>Microsoft Office PowerPoint</Application>
  <PresentationFormat>On-screen Show (4:3)</PresentationFormat>
  <Paragraphs>731</Paragraphs>
  <Slides>51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Arial MT</vt:lpstr>
      <vt:lpstr>Calibri</vt:lpstr>
      <vt:lpstr>Goudy Old Style</vt:lpstr>
      <vt:lpstr>CII Ipswich, Suffolk and North Essex+Centenary Master Template</vt:lpstr>
      <vt:lpstr>PowerPoint Presentation</vt:lpstr>
      <vt:lpstr>Welcome</vt:lpstr>
      <vt:lpstr>Learning Objectives</vt:lpstr>
      <vt:lpstr>Content</vt:lpstr>
      <vt:lpstr>PowerPoint Presentation</vt:lpstr>
      <vt:lpstr>What is</vt:lpstr>
      <vt:lpstr>Who are</vt:lpstr>
      <vt:lpstr>Who are</vt:lpstr>
      <vt:lpstr>Who are</vt:lpstr>
      <vt:lpstr>Who are</vt:lpstr>
      <vt:lpstr>How will the initiative  work in practice?</vt:lpstr>
      <vt:lpstr>What documentation  do I need to use?</vt:lpstr>
      <vt:lpstr>The Handbook</vt:lpstr>
      <vt:lpstr>The Report</vt:lpstr>
      <vt:lpstr>Statement of Engagement</vt:lpstr>
      <vt:lpstr>Feedback</vt:lpstr>
      <vt:lpstr>Existing organisational and online support for  armed forces, veterans  and families </vt:lpstr>
      <vt:lpstr>Good places to start</vt:lpstr>
      <vt:lpstr>PowerPoint Presentation</vt:lpstr>
      <vt:lpstr>Who are Veterans UK</vt:lpstr>
      <vt:lpstr>The Veterans UK Helpline</vt:lpstr>
      <vt:lpstr>Veterans Welfare Service</vt:lpstr>
      <vt:lpstr>What is SIIAP?</vt:lpstr>
      <vt:lpstr>Armed Forces Compensation</vt:lpstr>
      <vt:lpstr>Armed Forces Compensation Overview (1)</vt:lpstr>
      <vt:lpstr>Armed Forces Compensation Overview (2)</vt:lpstr>
      <vt:lpstr> The Armed Forces Compensation  Scheme (1)</vt:lpstr>
      <vt:lpstr> The Armed Forces Compensation Scheme (2) </vt:lpstr>
      <vt:lpstr> The Armed Forces Compensation Scheme (3) </vt:lpstr>
      <vt:lpstr>The War Pension Scheme </vt:lpstr>
      <vt:lpstr>  The Criminal Injuries  Compensation (Overseas) Scheme  </vt:lpstr>
      <vt:lpstr>What is The Armed Forces  Independent Payment (AFIP)</vt:lpstr>
      <vt:lpstr>Private Insurance Payouts</vt:lpstr>
      <vt:lpstr>Personal Injury Trusts (1)</vt:lpstr>
      <vt:lpstr>Personal Injury Trusts (2)</vt:lpstr>
      <vt:lpstr>Capacity and Mental Health </vt:lpstr>
      <vt:lpstr>Implications of the Mental  Capacity Act (MCA) 2005</vt:lpstr>
      <vt:lpstr>Implications of the Mental  Capacity Act (MCA) 2005 </vt:lpstr>
      <vt:lpstr>Mental health support for  the UK armed forces</vt:lpstr>
      <vt:lpstr>The Veterans and Reserves  Mental Health Programme </vt:lpstr>
      <vt:lpstr>Pensions, benefits  and  concessions for  armed forces, veterans  and families  </vt:lpstr>
      <vt:lpstr>Pensions, Benefits and  Concessions</vt:lpstr>
      <vt:lpstr>Serving Members Pensions</vt:lpstr>
      <vt:lpstr>Veteran’s Pensions</vt:lpstr>
      <vt:lpstr>Forces Pension Society</vt:lpstr>
      <vt:lpstr>The Motability Scheme</vt:lpstr>
      <vt:lpstr>Legal Representation</vt:lpstr>
      <vt:lpstr>Legal Representation</vt:lpstr>
      <vt:lpstr>The Bigger Picture</vt:lpstr>
      <vt:lpstr>Society Strategy</vt:lpstr>
      <vt:lpstr>PowerPoint Presentation</vt:lpstr>
    </vt:vector>
  </TitlesOfParts>
  <Company>CDS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adele</dc:creator>
  <cp:lastModifiedBy>Lyn New</cp:lastModifiedBy>
  <cp:revision>356</cp:revision>
  <cp:lastPrinted>2019-08-27T10:59:07Z</cp:lastPrinted>
  <dcterms:created xsi:type="dcterms:W3CDTF">2014-01-07T16:48:25Z</dcterms:created>
  <dcterms:modified xsi:type="dcterms:W3CDTF">2023-12-11T12:08:51Z</dcterms:modified>
</cp:coreProperties>
</file>